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Oswald Bold" charset="1" panose="00000800000000000000"/>
      <p:regular r:id="rId28"/>
    </p:embeddedFont>
    <p:embeddedFont>
      <p:font typeface="Montserrat Classic Bold" charset="1" panose="00000800000000000000"/>
      <p:regular r:id="rId29"/>
    </p:embeddedFont>
    <p:embeddedFont>
      <p:font typeface="DM Sans" charset="1" panose="00000000000000000000"/>
      <p:regular r:id="rId30"/>
    </p:embeddedFont>
    <p:embeddedFont>
      <p:font typeface="Open Sauce Bold" charset="1" panose="00000800000000000000"/>
      <p:regular r:id="rId31"/>
    </p:embeddedFont>
    <p:embeddedFont>
      <p:font typeface="DM Sans Bold" charset="1" panose="00000000000000000000"/>
      <p:regular r:id="rId32"/>
    </p:embeddedFont>
    <p:embeddedFont>
      <p:font typeface="Oswald" charset="1" panose="00000500000000000000"/>
      <p:regular r:id="rId33"/>
    </p:embeddedFont>
    <p:embeddedFont>
      <p:font typeface="Open Sauce" charset="1" panose="00000500000000000000"/>
      <p:regular r:id="rId34"/>
    </p:embeddedFont>
    <p:embeddedFont>
      <p:font typeface="DM Sans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248167" y="3202251"/>
            <a:ext cx="11791667" cy="4208864"/>
            <a:chOff x="0" y="0"/>
            <a:chExt cx="2277163" cy="812800"/>
          </a:xfrm>
        </p:grpSpPr>
        <p:sp>
          <p:nvSpPr>
            <p:cNvPr name="Freeform 6" id="6"/>
            <p:cNvSpPr/>
            <p:nvPr/>
          </p:nvSpPr>
          <p:spPr>
            <a:xfrm flipH="false" flipV="false" rot="0">
              <a:off x="0" y="0"/>
              <a:ext cx="2277163" cy="812800"/>
            </a:xfrm>
            <a:custGeom>
              <a:avLst/>
              <a:gdLst/>
              <a:ahLst/>
              <a:cxnLst/>
              <a:rect r="r" b="b" t="t" l="l"/>
              <a:pathLst>
                <a:path h="812800" w="2277163">
                  <a:moveTo>
                    <a:pt x="0" y="0"/>
                  </a:moveTo>
                  <a:lnTo>
                    <a:pt x="2277163" y="0"/>
                  </a:lnTo>
                  <a:lnTo>
                    <a:pt x="2277163"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2277163"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799431" y="1028700"/>
            <a:ext cx="1459869" cy="1459869"/>
          </a:xfrm>
          <a:custGeom>
            <a:avLst/>
            <a:gdLst/>
            <a:ahLst/>
            <a:cxnLst/>
            <a:rect r="r" b="b" t="t" l="l"/>
            <a:pathLst>
              <a:path h="1459869" w="1459869">
                <a:moveTo>
                  <a:pt x="0" y="0"/>
                </a:moveTo>
                <a:lnTo>
                  <a:pt x="1459869" y="0"/>
                </a:lnTo>
                <a:lnTo>
                  <a:pt x="1459869" y="1459869"/>
                </a:lnTo>
                <a:lnTo>
                  <a:pt x="0" y="1459869"/>
                </a:lnTo>
                <a:lnTo>
                  <a:pt x="0" y="0"/>
                </a:lnTo>
                <a:close/>
              </a:path>
            </a:pathLst>
          </a:custGeom>
          <a:blipFill>
            <a:blip r:embed="rId5"/>
            <a:stretch>
              <a:fillRect l="0" t="0" r="0" b="0"/>
            </a:stretch>
          </a:blipFill>
        </p:spPr>
      </p:sp>
      <p:sp>
        <p:nvSpPr>
          <p:cNvPr name="TextBox 9" id="9"/>
          <p:cNvSpPr txBox="true"/>
          <p:nvPr/>
        </p:nvSpPr>
        <p:spPr>
          <a:xfrm rot="0">
            <a:off x="4236347" y="6011088"/>
            <a:ext cx="9815307" cy="1366497"/>
          </a:xfrm>
          <a:prstGeom prst="rect">
            <a:avLst/>
          </a:prstGeom>
        </p:spPr>
        <p:txBody>
          <a:bodyPr anchor="t" rtlCol="false" tIns="0" lIns="0" bIns="0" rIns="0">
            <a:spAutoFit/>
          </a:bodyPr>
          <a:lstStyle/>
          <a:p>
            <a:pPr algn="ctr">
              <a:lnSpc>
                <a:spcPts val="11233"/>
              </a:lnSpc>
            </a:pPr>
            <a:r>
              <a:rPr lang="en-US" b="true" sz="8139" spc="797">
                <a:solidFill>
                  <a:srgbClr val="231F20"/>
                </a:solidFill>
                <a:latin typeface="Oswald Bold"/>
                <a:ea typeface="Oswald Bold"/>
                <a:cs typeface="Oswald Bold"/>
                <a:sym typeface="Oswald Bold"/>
              </a:rPr>
              <a:t>PHASE 3 PROJECT</a:t>
            </a:r>
          </a:p>
        </p:txBody>
      </p:sp>
      <p:sp>
        <p:nvSpPr>
          <p:cNvPr name="TextBox 10" id="10"/>
          <p:cNvSpPr txBox="true"/>
          <p:nvPr/>
        </p:nvSpPr>
        <p:spPr>
          <a:xfrm rot="0">
            <a:off x="3765613" y="3238105"/>
            <a:ext cx="10756775" cy="2782508"/>
          </a:xfrm>
          <a:prstGeom prst="rect">
            <a:avLst/>
          </a:prstGeom>
        </p:spPr>
        <p:txBody>
          <a:bodyPr anchor="t" rtlCol="false" tIns="0" lIns="0" bIns="0" rIns="0">
            <a:spAutoFit/>
          </a:bodyPr>
          <a:lstStyle/>
          <a:p>
            <a:pPr algn="ctr">
              <a:lnSpc>
                <a:spcPts val="7402"/>
              </a:lnSpc>
            </a:pPr>
            <a:r>
              <a:rPr lang="en-US" b="true" sz="5363" spc="525">
                <a:solidFill>
                  <a:srgbClr val="231F20"/>
                </a:solidFill>
                <a:latin typeface="Oswald Bold"/>
                <a:ea typeface="Oswald Bold"/>
                <a:cs typeface="Oswald Bold"/>
                <a:sym typeface="Oswald Bold"/>
              </a:rPr>
              <a:t>PREDICTING H1N1 VACCINATION STATUS - A MACHINE LEARNING PROJECT</a:t>
            </a:r>
          </a:p>
        </p:txBody>
      </p:sp>
      <p:sp>
        <p:nvSpPr>
          <p:cNvPr name="TextBox 11" id="11"/>
          <p:cNvSpPr txBox="true"/>
          <p:nvPr/>
        </p:nvSpPr>
        <p:spPr>
          <a:xfrm rot="0">
            <a:off x="2719596" y="7482578"/>
            <a:ext cx="12848809" cy="1350960"/>
          </a:xfrm>
          <a:prstGeom prst="rect">
            <a:avLst/>
          </a:prstGeom>
        </p:spPr>
        <p:txBody>
          <a:bodyPr anchor="t" rtlCol="false" tIns="0" lIns="0" bIns="0" rIns="0">
            <a:spAutoFit/>
          </a:bodyPr>
          <a:lstStyle/>
          <a:p>
            <a:pPr algn="ctr">
              <a:lnSpc>
                <a:spcPts val="3661"/>
              </a:lnSpc>
            </a:pPr>
            <a:r>
              <a:rPr lang="en-US" b="true" sz="2653" spc="140">
                <a:solidFill>
                  <a:srgbClr val="231F20"/>
                </a:solidFill>
                <a:latin typeface="Montserrat Classic Bold"/>
                <a:ea typeface="Montserrat Classic Bold"/>
                <a:cs typeface="Montserrat Classic Bold"/>
                <a:sym typeface="Montserrat Classic Bold"/>
              </a:rPr>
              <a:t>NAME: PAMELA ACHIENG OKINYO</a:t>
            </a:r>
          </a:p>
          <a:p>
            <a:pPr algn="ctr">
              <a:lnSpc>
                <a:spcPts val="3661"/>
              </a:lnSpc>
            </a:pPr>
            <a:r>
              <a:rPr lang="en-US" b="true" sz="2653" spc="140">
                <a:solidFill>
                  <a:srgbClr val="231F20"/>
                </a:solidFill>
                <a:latin typeface="Montserrat Classic Bold"/>
                <a:ea typeface="Montserrat Classic Bold"/>
                <a:cs typeface="Montserrat Classic Bold"/>
                <a:sym typeface="Montserrat Classic Bold"/>
              </a:rPr>
              <a:t>CLASS: DS PART TIME 07</a:t>
            </a:r>
          </a:p>
          <a:p>
            <a:pPr algn="ctr">
              <a:lnSpc>
                <a:spcPts val="3661"/>
              </a:lnSpc>
            </a:pPr>
            <a:r>
              <a:rPr lang="en-US" b="true" sz="2653" spc="140">
                <a:solidFill>
                  <a:srgbClr val="231F20"/>
                </a:solidFill>
                <a:latin typeface="Montserrat Classic Bold"/>
                <a:ea typeface="Montserrat Classic Bold"/>
                <a:cs typeface="Montserrat Classic Bold"/>
                <a:sym typeface="Montserrat Classic Bold"/>
              </a:rPr>
              <a:t>TECHNICAL MENTOR: SAMUEL KARU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15070" y="904875"/>
            <a:ext cx="14660878" cy="1299788"/>
          </a:xfrm>
          <a:prstGeom prst="rect">
            <a:avLst/>
          </a:prstGeom>
        </p:spPr>
        <p:txBody>
          <a:bodyPr anchor="t" rtlCol="false" tIns="0" lIns="0" bIns="0" rIns="0">
            <a:spAutoFit/>
          </a:bodyPr>
          <a:lstStyle/>
          <a:p>
            <a:pPr algn="l">
              <a:lnSpc>
                <a:spcPts val="10660"/>
              </a:lnSpc>
            </a:pPr>
            <a:r>
              <a:rPr lang="en-US" b="true" sz="7724" spc="757">
                <a:solidFill>
                  <a:srgbClr val="FFFFFF"/>
                </a:solidFill>
                <a:latin typeface="Oswald Bold"/>
                <a:ea typeface="Oswald Bold"/>
                <a:cs typeface="Oswald Bold"/>
                <a:sym typeface="Oswald Bold"/>
              </a:rPr>
              <a:t>EXPLORATORY DATA ANALYSIS</a:t>
            </a:r>
          </a:p>
        </p:txBody>
      </p:sp>
      <p:sp>
        <p:nvSpPr>
          <p:cNvPr name="TextBox 7" id="7"/>
          <p:cNvSpPr txBox="true"/>
          <p:nvPr/>
        </p:nvSpPr>
        <p:spPr>
          <a:xfrm rot="0">
            <a:off x="2600405" y="2474306"/>
            <a:ext cx="15311824" cy="2001837"/>
          </a:xfrm>
          <a:prstGeom prst="rect">
            <a:avLst/>
          </a:prstGeom>
        </p:spPr>
        <p:txBody>
          <a:bodyPr anchor="t" rtlCol="false" tIns="0" lIns="0" bIns="0" rIns="0">
            <a:spAutoFit/>
          </a:bodyPr>
          <a:lstStyle/>
          <a:p>
            <a:pPr algn="l">
              <a:lnSpc>
                <a:spcPts val="3992"/>
              </a:lnSpc>
            </a:pPr>
            <a:r>
              <a:rPr lang="en-US" sz="2893" spc="283">
                <a:solidFill>
                  <a:srgbClr val="F5FFF5"/>
                </a:solidFill>
                <a:latin typeface="DM Sans"/>
                <a:ea typeface="DM Sans"/>
                <a:cs typeface="DM Sans"/>
                <a:sym typeface="DM Sans"/>
              </a:rPr>
              <a:t>Prior to modeling data for prediction, exploratory data analysis (EDA) must occur. EDA is the process in which variables and their interactions are observed and explored.</a:t>
            </a:r>
          </a:p>
          <a:p>
            <a:pPr algn="l">
              <a:lnSpc>
                <a:spcPts val="3992"/>
              </a:lnSpc>
            </a:pPr>
          </a:p>
        </p:txBody>
      </p:sp>
      <p:sp>
        <p:nvSpPr>
          <p:cNvPr name="TextBox 8" id="8"/>
          <p:cNvSpPr txBox="true"/>
          <p:nvPr/>
        </p:nvSpPr>
        <p:spPr>
          <a:xfrm rot="0">
            <a:off x="2689597" y="4217497"/>
            <a:ext cx="15311824" cy="5327291"/>
          </a:xfrm>
          <a:prstGeom prst="rect">
            <a:avLst/>
          </a:prstGeom>
        </p:spPr>
        <p:txBody>
          <a:bodyPr anchor="t" rtlCol="false" tIns="0" lIns="0" bIns="0" rIns="0">
            <a:spAutoFit/>
          </a:bodyPr>
          <a:lstStyle/>
          <a:p>
            <a:pPr algn="l">
              <a:lnSpc>
                <a:spcPts val="3854"/>
              </a:lnSpc>
            </a:pPr>
            <a:r>
              <a:rPr lang="en-US" sz="2793" spc="273">
                <a:solidFill>
                  <a:srgbClr val="F5FFF5"/>
                </a:solidFill>
                <a:latin typeface="DM Sans"/>
                <a:ea typeface="DM Sans"/>
                <a:cs typeface="DM Sans"/>
                <a:sym typeface="DM Sans"/>
              </a:rPr>
              <a:t>Descriptive Statistics:</a:t>
            </a:r>
          </a:p>
          <a:p>
            <a:pPr algn="l" marL="603109" indent="-301555" lvl="1">
              <a:lnSpc>
                <a:spcPts val="3854"/>
              </a:lnSpc>
              <a:buFont typeface="Arial"/>
              <a:buChar char="•"/>
            </a:pPr>
            <a:r>
              <a:rPr lang="en-US" sz="2793" spc="273">
                <a:solidFill>
                  <a:srgbClr val="F5FFF5"/>
                </a:solidFill>
                <a:latin typeface="DM Sans"/>
                <a:ea typeface="DM Sans"/>
                <a:cs typeface="DM Sans"/>
                <a:sym typeface="DM Sans"/>
              </a:rPr>
              <a:t>Calculated summary statistics for the dataset columns.</a:t>
            </a:r>
          </a:p>
          <a:p>
            <a:pPr algn="l" marL="603109" indent="-301555" lvl="1">
              <a:lnSpc>
                <a:spcPts val="3854"/>
              </a:lnSpc>
              <a:buFont typeface="Arial"/>
              <a:buChar char="•"/>
            </a:pPr>
            <a:r>
              <a:rPr lang="en-US" sz="2793" spc="273">
                <a:solidFill>
                  <a:srgbClr val="F5FFF5"/>
                </a:solidFill>
                <a:latin typeface="DM Sans"/>
                <a:ea typeface="DM Sans"/>
                <a:cs typeface="DM Sans"/>
                <a:sym typeface="DM Sans"/>
              </a:rPr>
              <a:t>Analyzed the distribution of the key features.</a:t>
            </a:r>
          </a:p>
          <a:p>
            <a:pPr algn="l">
              <a:lnSpc>
                <a:spcPts val="3854"/>
              </a:lnSpc>
            </a:pPr>
            <a:r>
              <a:rPr lang="en-US" sz="2793" spc="273">
                <a:solidFill>
                  <a:srgbClr val="F5FFF5"/>
                </a:solidFill>
                <a:latin typeface="DM Sans"/>
                <a:ea typeface="DM Sans"/>
                <a:cs typeface="DM Sans"/>
                <a:sym typeface="DM Sans"/>
              </a:rPr>
              <a:t>Correlation Analysis:</a:t>
            </a:r>
          </a:p>
          <a:p>
            <a:pPr algn="l">
              <a:lnSpc>
                <a:spcPts val="3854"/>
              </a:lnSpc>
            </a:pPr>
            <a:r>
              <a:rPr lang="en-US" sz="2793" spc="273">
                <a:solidFill>
                  <a:srgbClr val="F5FFF5"/>
                </a:solidFill>
                <a:latin typeface="DM Sans"/>
                <a:ea typeface="DM Sans"/>
                <a:cs typeface="DM Sans"/>
                <a:sym typeface="DM Sans"/>
              </a:rPr>
              <a:t>•Examined correlations between key variables such as age group, race, marital status, employment status h1n1 knowledge, doctor recommendation on h1n1 against the target variable which is h1n1 vaccine and other features.</a:t>
            </a:r>
          </a:p>
          <a:p>
            <a:pPr algn="l">
              <a:lnSpc>
                <a:spcPts val="3854"/>
              </a:lnSpc>
            </a:pPr>
            <a:r>
              <a:rPr lang="en-US" sz="2793" spc="273">
                <a:solidFill>
                  <a:srgbClr val="F5FFF5"/>
                </a:solidFill>
                <a:latin typeface="DM Sans"/>
                <a:ea typeface="DM Sans"/>
                <a:cs typeface="DM Sans"/>
                <a:sym typeface="DM Sans"/>
              </a:rPr>
              <a:t>Multivariate Analysis:</a:t>
            </a:r>
          </a:p>
          <a:p>
            <a:pPr algn="l">
              <a:lnSpc>
                <a:spcPts val="3854"/>
              </a:lnSpc>
            </a:pPr>
            <a:r>
              <a:rPr lang="en-US" sz="2793" spc="273">
                <a:solidFill>
                  <a:srgbClr val="F5FFF5"/>
                </a:solidFill>
                <a:latin typeface="DM Sans"/>
                <a:ea typeface="DM Sans"/>
                <a:cs typeface="DM Sans"/>
                <a:sym typeface="DM Sans"/>
              </a:rPr>
              <a:t>• Conducted multivariate analysis to understand how variables like opinion on h1n1 vaccine effective, opinion on h1n1 risk influence the housing price.</a:t>
            </a:r>
          </a:p>
          <a:p>
            <a:pPr algn="l">
              <a:lnSpc>
                <a:spcPts val="3854"/>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sp>
        <p:nvSpPr>
          <p:cNvPr name="Freeform 5" id="5"/>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sp>
        <p:nvSpPr>
          <p:cNvPr name="Freeform 6" id="6"/>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sp>
        <p:nvSpPr>
          <p:cNvPr name="Freeform 7" id="7"/>
          <p:cNvSpPr/>
          <p:nvPr/>
        </p:nvSpPr>
        <p:spPr>
          <a:xfrm flipH="false" flipV="false" rot="0">
            <a:off x="13272985" y="3986188"/>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MODELING</a:t>
            </a:r>
          </a:p>
        </p:txBody>
      </p:sp>
      <p:sp>
        <p:nvSpPr>
          <p:cNvPr name="TextBox 9" id="9"/>
          <p:cNvSpPr txBox="true"/>
          <p:nvPr/>
        </p:nvSpPr>
        <p:spPr>
          <a:xfrm rot="0">
            <a:off x="2574589" y="5624704"/>
            <a:ext cx="3542623" cy="1751317"/>
          </a:xfrm>
          <a:prstGeom prst="rect">
            <a:avLst/>
          </a:prstGeom>
        </p:spPr>
        <p:txBody>
          <a:bodyPr anchor="t" rtlCol="false" tIns="0" lIns="0" bIns="0" rIns="0">
            <a:spAutoFit/>
          </a:bodyPr>
          <a:lstStyle/>
          <a:p>
            <a:pPr algn="ctr">
              <a:lnSpc>
                <a:spcPts val="2377"/>
              </a:lnSpc>
            </a:pPr>
            <a:r>
              <a:rPr lang="en-US" sz="1722" spc="168">
                <a:solidFill>
                  <a:srgbClr val="FFFBFB"/>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0" id="10"/>
          <p:cNvSpPr txBox="true"/>
          <p:nvPr/>
        </p:nvSpPr>
        <p:spPr>
          <a:xfrm rot="0">
            <a:off x="7372688" y="5624704"/>
            <a:ext cx="3542623" cy="1751317"/>
          </a:xfrm>
          <a:prstGeom prst="rect">
            <a:avLst/>
          </a:prstGeom>
        </p:spPr>
        <p:txBody>
          <a:bodyPr anchor="t" rtlCol="false" tIns="0" lIns="0" bIns="0" rIns="0">
            <a:spAutoFit/>
          </a:bodyPr>
          <a:lstStyle/>
          <a:p>
            <a:pPr algn="ctr">
              <a:lnSpc>
                <a:spcPts val="2377"/>
              </a:lnSpc>
            </a:pPr>
            <a:r>
              <a:rPr lang="en-US" sz="1722" spc="168">
                <a:solidFill>
                  <a:srgbClr val="FFFBFB"/>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1" id="11"/>
          <p:cNvSpPr txBox="true"/>
          <p:nvPr/>
        </p:nvSpPr>
        <p:spPr>
          <a:xfrm rot="0">
            <a:off x="2858454"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ea typeface="Oswald"/>
                <a:cs typeface="Oswald"/>
                <a:sym typeface="Oswald"/>
              </a:rPr>
              <a:t>STRATEGY N°1</a:t>
            </a:r>
          </a:p>
        </p:txBody>
      </p:sp>
      <p:sp>
        <p:nvSpPr>
          <p:cNvPr name="TextBox 12" id="12"/>
          <p:cNvSpPr txBox="true"/>
          <p:nvPr/>
        </p:nvSpPr>
        <p:spPr>
          <a:xfrm rot="0">
            <a:off x="7665320"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ea typeface="Oswald"/>
                <a:cs typeface="Oswald"/>
                <a:sym typeface="Oswald"/>
              </a:rPr>
              <a:t>STRATEGY N°2</a:t>
            </a:r>
          </a:p>
        </p:txBody>
      </p:sp>
      <p:sp>
        <p:nvSpPr>
          <p:cNvPr name="TextBox 13" id="13"/>
          <p:cNvSpPr txBox="true"/>
          <p:nvPr/>
        </p:nvSpPr>
        <p:spPr>
          <a:xfrm rot="0">
            <a:off x="12475037"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ea typeface="Oswald"/>
                <a:cs typeface="Oswald"/>
                <a:sym typeface="Oswald"/>
              </a:rPr>
              <a:t>STRATEGY N°3</a:t>
            </a:r>
          </a:p>
        </p:txBody>
      </p:sp>
      <p:sp>
        <p:nvSpPr>
          <p:cNvPr name="TextBox 14" id="14"/>
          <p:cNvSpPr txBox="true"/>
          <p:nvPr/>
        </p:nvSpPr>
        <p:spPr>
          <a:xfrm rot="0">
            <a:off x="1527592" y="2701927"/>
            <a:ext cx="15250349" cy="6986996"/>
          </a:xfrm>
          <a:prstGeom prst="rect">
            <a:avLst/>
          </a:prstGeom>
        </p:spPr>
        <p:txBody>
          <a:bodyPr anchor="t" rtlCol="false" tIns="0" lIns="0" bIns="0" rIns="0">
            <a:spAutoFit/>
          </a:bodyPr>
          <a:lstStyle/>
          <a:p>
            <a:pPr algn="l" marL="580875" indent="-290438" lvl="1">
              <a:lnSpc>
                <a:spcPts val="3712"/>
              </a:lnSpc>
              <a:buFont typeface="Arial"/>
              <a:buChar char="•"/>
            </a:pPr>
            <a:r>
              <a:rPr lang="en-US" sz="2690" spc="263">
                <a:solidFill>
                  <a:srgbClr val="231F20"/>
                </a:solidFill>
                <a:latin typeface="DM Sans"/>
                <a:ea typeface="DM Sans"/>
                <a:cs typeface="DM Sans"/>
                <a:sym typeface="DM Sans"/>
              </a:rPr>
              <a:t>Feature selection</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Feature were selected based on their values on the heatmap and domain knowledge.</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Preprocessing</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S</a:t>
            </a:r>
            <a:r>
              <a:rPr lang="en-US" sz="2690" spc="263">
                <a:solidFill>
                  <a:srgbClr val="231F20"/>
                </a:solidFill>
                <a:latin typeface="DM Sans"/>
                <a:ea typeface="DM Sans"/>
                <a:cs typeface="DM Sans"/>
                <a:sym typeface="DM Sans"/>
              </a:rPr>
              <a:t>tandardization: Features normalized for consistent scaling</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Encoding: One-hot encoding applied to categorical features</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Data splitting</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The dataset was split into 80% training set and 20 % the test set.</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Modeling Techniques</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Trained the model on logistic regression and decision trees, then used did hyper parameter tuning to get the best parameters and improve the model,</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Model Evaluation</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We evaluated the models based on accuracy, precision, recall, F1 score and AUC</a:t>
            </a:r>
          </a:p>
          <a:p>
            <a:pPr algn="l" marL="580875" indent="-290438" lvl="1">
              <a:lnSpc>
                <a:spcPts val="3712"/>
              </a:lnSpc>
              <a:buFont typeface="Arial"/>
              <a:buChar char="•"/>
            </a:pPr>
            <a:r>
              <a:rPr lang="en-US" sz="2690" spc="263">
                <a:solidFill>
                  <a:srgbClr val="231F20"/>
                </a:solidFill>
                <a:latin typeface="DM Sans"/>
                <a:ea typeface="DM Sans"/>
                <a:cs typeface="DM Sans"/>
                <a:sym typeface="DM Sans"/>
              </a:rPr>
              <a:t>Model performance comparisons and results interpretation.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sp>
        <p:nvSpPr>
          <p:cNvPr name="Freeform 5" id="5"/>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sp>
        <p:nvSpPr>
          <p:cNvPr name="Freeform 6" id="6"/>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sp>
        <p:nvSpPr>
          <p:cNvPr name="Freeform 7" id="7"/>
          <p:cNvSpPr/>
          <p:nvPr/>
        </p:nvSpPr>
        <p:spPr>
          <a:xfrm flipH="false" flipV="false" rot="0">
            <a:off x="13272985" y="3986188"/>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917732" y="2033699"/>
            <a:ext cx="6092610" cy="1014625"/>
          </a:xfrm>
          <a:prstGeom prst="rect">
            <a:avLst/>
          </a:prstGeom>
        </p:spPr>
        <p:txBody>
          <a:bodyPr anchor="t" rtlCol="false" tIns="0" lIns="0" bIns="0" rIns="0">
            <a:spAutoFit/>
          </a:bodyPr>
          <a:lstStyle/>
          <a:p>
            <a:pPr algn="ctr" marL="0" indent="0" lvl="0">
              <a:lnSpc>
                <a:spcPts val="8324"/>
              </a:lnSpc>
              <a:spcBef>
                <a:spcPct val="0"/>
              </a:spcBef>
            </a:pPr>
            <a:r>
              <a:rPr lang="en-US" b="true" sz="6032" spc="591">
                <a:solidFill>
                  <a:srgbClr val="231F20"/>
                </a:solidFill>
                <a:latin typeface="Oswald Bold"/>
                <a:ea typeface="Oswald Bold"/>
                <a:cs typeface="Oswald Bold"/>
                <a:sym typeface="Oswald Bold"/>
              </a:rPr>
              <a:t>MODELS TESTED</a:t>
            </a:r>
          </a:p>
        </p:txBody>
      </p:sp>
      <p:sp>
        <p:nvSpPr>
          <p:cNvPr name="TextBox 9" id="9"/>
          <p:cNvSpPr txBox="true"/>
          <p:nvPr/>
        </p:nvSpPr>
        <p:spPr>
          <a:xfrm rot="0">
            <a:off x="12475037"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ea typeface="Oswald"/>
                <a:cs typeface="Oswald"/>
                <a:sym typeface="Oswald"/>
              </a:rPr>
              <a:t>STRATEGY N°3</a:t>
            </a:r>
          </a:p>
        </p:txBody>
      </p:sp>
      <p:sp>
        <p:nvSpPr>
          <p:cNvPr name="TextBox 10" id="10"/>
          <p:cNvSpPr txBox="true"/>
          <p:nvPr/>
        </p:nvSpPr>
        <p:spPr>
          <a:xfrm rot="0">
            <a:off x="1625271" y="3690620"/>
            <a:ext cx="5172426" cy="14389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Logistic Regression</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Gradient Boosting Classifier</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Decision Tree</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Decision Tree with Tuning</a:t>
            </a:r>
          </a:p>
        </p:txBody>
      </p:sp>
      <p:sp>
        <p:nvSpPr>
          <p:cNvPr name="Freeform 11" id="11"/>
          <p:cNvSpPr/>
          <p:nvPr/>
        </p:nvSpPr>
        <p:spPr>
          <a:xfrm flipH="false" flipV="false" rot="5400000">
            <a:off x="6396188" y="4557941"/>
            <a:ext cx="5167279" cy="328345"/>
          </a:xfrm>
          <a:custGeom>
            <a:avLst/>
            <a:gdLst/>
            <a:ahLst/>
            <a:cxnLst/>
            <a:rect r="r" b="b" t="t" l="l"/>
            <a:pathLst>
              <a:path h="328345" w="5167279">
                <a:moveTo>
                  <a:pt x="0" y="0"/>
                </a:moveTo>
                <a:lnTo>
                  <a:pt x="5167279" y="0"/>
                </a:lnTo>
                <a:lnTo>
                  <a:pt x="5167279" y="328345"/>
                </a:lnTo>
                <a:lnTo>
                  <a:pt x="0" y="328345"/>
                </a:lnTo>
                <a:lnTo>
                  <a:pt x="0" y="0"/>
                </a:lnTo>
                <a:close/>
              </a:path>
            </a:pathLst>
          </a:custGeom>
          <a:blipFill>
            <a:blip r:embed="rId5"/>
            <a:stretch>
              <a:fillRect l="0" t="-144152" r="0" b="-66660"/>
            </a:stretch>
          </a:blipFill>
        </p:spPr>
      </p:sp>
      <p:sp>
        <p:nvSpPr>
          <p:cNvPr name="TextBox 12" id="12"/>
          <p:cNvSpPr txBox="true"/>
          <p:nvPr/>
        </p:nvSpPr>
        <p:spPr>
          <a:xfrm rot="0">
            <a:off x="10277505" y="3690620"/>
            <a:ext cx="5172426" cy="21628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Accuracy</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Precision</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Recall</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F1 Score</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Misclassified Samples </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AUC/ROC Score</a:t>
            </a:r>
          </a:p>
        </p:txBody>
      </p:sp>
      <p:sp>
        <p:nvSpPr>
          <p:cNvPr name="TextBox 13" id="13"/>
          <p:cNvSpPr txBox="true"/>
          <p:nvPr/>
        </p:nvSpPr>
        <p:spPr>
          <a:xfrm rot="0">
            <a:off x="9920922" y="2228320"/>
            <a:ext cx="6092610" cy="1014625"/>
          </a:xfrm>
          <a:prstGeom prst="rect">
            <a:avLst/>
          </a:prstGeom>
        </p:spPr>
        <p:txBody>
          <a:bodyPr anchor="t" rtlCol="false" tIns="0" lIns="0" bIns="0" rIns="0">
            <a:spAutoFit/>
          </a:bodyPr>
          <a:lstStyle/>
          <a:p>
            <a:pPr algn="ctr" marL="0" indent="0" lvl="0">
              <a:lnSpc>
                <a:spcPts val="8324"/>
              </a:lnSpc>
              <a:spcBef>
                <a:spcPct val="0"/>
              </a:spcBef>
            </a:pPr>
            <a:r>
              <a:rPr lang="en-US" b="true" sz="6032" spc="591">
                <a:solidFill>
                  <a:srgbClr val="231F20"/>
                </a:solidFill>
                <a:latin typeface="Oswald Bold"/>
                <a:ea typeface="Oswald Bold"/>
                <a:cs typeface="Oswald Bold"/>
                <a:sym typeface="Oswald Bold"/>
              </a:rPr>
              <a:t>METRICES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988858" y="1301688"/>
            <a:ext cx="15601414" cy="5070460"/>
          </a:xfrm>
          <a:custGeom>
            <a:avLst/>
            <a:gdLst/>
            <a:ahLst/>
            <a:cxnLst/>
            <a:rect r="r" b="b" t="t" l="l"/>
            <a:pathLst>
              <a:path h="5070460" w="15601414">
                <a:moveTo>
                  <a:pt x="0" y="0"/>
                </a:moveTo>
                <a:lnTo>
                  <a:pt x="15601415" y="0"/>
                </a:lnTo>
                <a:lnTo>
                  <a:pt x="15601415" y="5070460"/>
                </a:lnTo>
                <a:lnTo>
                  <a:pt x="0" y="5070460"/>
                </a:lnTo>
                <a:lnTo>
                  <a:pt x="0" y="0"/>
                </a:lnTo>
                <a:close/>
              </a:path>
            </a:pathLst>
          </a:custGeom>
          <a:blipFill>
            <a:blip r:embed="rId2"/>
            <a:stretch>
              <a:fillRect l="0" t="0" r="0" b="0"/>
            </a:stretch>
          </a:blipFill>
        </p:spPr>
      </p:sp>
      <p:sp>
        <p:nvSpPr>
          <p:cNvPr name="TextBox 3" id="3"/>
          <p:cNvSpPr txBox="true"/>
          <p:nvPr/>
        </p:nvSpPr>
        <p:spPr>
          <a:xfrm rot="0">
            <a:off x="3971151" y="675640"/>
            <a:ext cx="10345698" cy="353060"/>
          </a:xfrm>
          <a:prstGeom prst="rect">
            <a:avLst/>
          </a:prstGeom>
        </p:spPr>
        <p:txBody>
          <a:bodyPr anchor="t" rtlCol="false" tIns="0" lIns="0" bIns="0" rIns="0">
            <a:spAutoFit/>
          </a:bodyPr>
          <a:lstStyle/>
          <a:p>
            <a:pPr algn="ctr">
              <a:lnSpc>
                <a:spcPts val="2859"/>
              </a:lnSpc>
              <a:spcBef>
                <a:spcPct val="0"/>
              </a:spcBef>
            </a:pPr>
            <a:r>
              <a:rPr lang="en-US" b="true" sz="2199">
                <a:solidFill>
                  <a:srgbClr val="000000"/>
                </a:solidFill>
                <a:latin typeface="Open Sauce Bold"/>
                <a:ea typeface="Open Sauce Bold"/>
                <a:cs typeface="Open Sauce Bold"/>
                <a:sym typeface="Open Sauce Bold"/>
              </a:rPr>
              <a:t>H1N1 VACCINE UPTAKE BASED ON AGE GROUPS AND EDUCATION LEVELS</a:t>
            </a:r>
          </a:p>
        </p:txBody>
      </p:sp>
      <p:sp>
        <p:nvSpPr>
          <p:cNvPr name="TextBox 4" id="4"/>
          <p:cNvSpPr txBox="true"/>
          <p:nvPr/>
        </p:nvSpPr>
        <p:spPr>
          <a:xfrm rot="0">
            <a:off x="1988858" y="6362623"/>
            <a:ext cx="7366257" cy="1814195"/>
          </a:xfrm>
          <a:prstGeom prst="rect">
            <a:avLst/>
          </a:prstGeom>
        </p:spPr>
        <p:txBody>
          <a:bodyPr anchor="t" rtlCol="false" tIns="0" lIns="0" bIns="0" rIns="0">
            <a:spAutoFit/>
          </a:bodyPr>
          <a:lstStyle/>
          <a:p>
            <a:pPr algn="l">
              <a:lnSpc>
                <a:spcPts val="2470"/>
              </a:lnSpc>
              <a:spcBef>
                <a:spcPct val="0"/>
              </a:spcBef>
            </a:pPr>
            <a:r>
              <a:rPr lang="en-US" sz="1900">
                <a:solidFill>
                  <a:srgbClr val="000000"/>
                </a:solidFill>
                <a:latin typeface="Open Sauce"/>
                <a:ea typeface="Open Sauce"/>
                <a:cs typeface="Open Sauce"/>
                <a:sym typeface="Open Sauce"/>
              </a:rPr>
              <a:t>The general population seems to have a low uptake of the H1N1 vaccine across all these age groups. However the 65+ years age group does have the highest number of populations not interested in the vaccine. The same age group, along with the 55-64 age group also showed a reasonably high number in receiving the vaccine as compared to all other groups.</a:t>
            </a:r>
          </a:p>
        </p:txBody>
      </p:sp>
      <p:sp>
        <p:nvSpPr>
          <p:cNvPr name="TextBox 5" id="5"/>
          <p:cNvSpPr txBox="true"/>
          <p:nvPr/>
        </p:nvSpPr>
        <p:spPr>
          <a:xfrm rot="0">
            <a:off x="10224016" y="6151012"/>
            <a:ext cx="7366257" cy="1030605"/>
          </a:xfrm>
          <a:prstGeom prst="rect">
            <a:avLst/>
          </a:prstGeom>
        </p:spPr>
        <p:txBody>
          <a:bodyPr anchor="t" rtlCol="false" tIns="0" lIns="0" bIns="0" rIns="0">
            <a:spAutoFit/>
          </a:bodyPr>
          <a:lstStyle/>
          <a:p>
            <a:pPr algn="l">
              <a:lnSpc>
                <a:spcPts val="2730"/>
              </a:lnSpc>
              <a:spcBef>
                <a:spcPct val="0"/>
              </a:spcBef>
            </a:pPr>
            <a:r>
              <a:rPr lang="en-US" sz="2100">
                <a:solidFill>
                  <a:srgbClr val="000000"/>
                </a:solidFill>
                <a:latin typeface="Open Sauce"/>
                <a:ea typeface="Open Sauce"/>
                <a:cs typeface="Open Sauce"/>
                <a:sym typeface="Open Sauce"/>
              </a:rPr>
              <a:t>From this bar plot, college student categories indicates high number of people did not get the vaccine as compared to all other categories.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359594" y="1225189"/>
            <a:ext cx="16230679" cy="4527554"/>
          </a:xfrm>
          <a:custGeom>
            <a:avLst/>
            <a:gdLst/>
            <a:ahLst/>
            <a:cxnLst/>
            <a:rect r="r" b="b" t="t" l="l"/>
            <a:pathLst>
              <a:path h="4527554" w="16230679">
                <a:moveTo>
                  <a:pt x="0" y="0"/>
                </a:moveTo>
                <a:lnTo>
                  <a:pt x="16230679" y="0"/>
                </a:lnTo>
                <a:lnTo>
                  <a:pt x="16230679" y="4527553"/>
                </a:lnTo>
                <a:lnTo>
                  <a:pt x="0" y="4527553"/>
                </a:lnTo>
                <a:lnTo>
                  <a:pt x="0" y="0"/>
                </a:lnTo>
                <a:close/>
              </a:path>
            </a:pathLst>
          </a:custGeom>
          <a:blipFill>
            <a:blip r:embed="rId2"/>
            <a:stretch>
              <a:fillRect l="0" t="0" r="0" b="-2467"/>
            </a:stretch>
          </a:blipFill>
        </p:spPr>
      </p:sp>
      <p:sp>
        <p:nvSpPr>
          <p:cNvPr name="TextBox 3" id="3"/>
          <p:cNvSpPr txBox="true"/>
          <p:nvPr/>
        </p:nvSpPr>
        <p:spPr>
          <a:xfrm rot="0">
            <a:off x="5656421" y="675640"/>
            <a:ext cx="7631781" cy="353060"/>
          </a:xfrm>
          <a:prstGeom prst="rect">
            <a:avLst/>
          </a:prstGeom>
        </p:spPr>
        <p:txBody>
          <a:bodyPr anchor="t" rtlCol="false" tIns="0" lIns="0" bIns="0" rIns="0">
            <a:spAutoFit/>
          </a:bodyPr>
          <a:lstStyle/>
          <a:p>
            <a:pPr algn="ctr">
              <a:lnSpc>
                <a:spcPts val="2859"/>
              </a:lnSpc>
              <a:spcBef>
                <a:spcPct val="0"/>
              </a:spcBef>
            </a:pPr>
            <a:r>
              <a:rPr lang="en-US" b="true" sz="2199">
                <a:solidFill>
                  <a:srgbClr val="000000"/>
                </a:solidFill>
                <a:latin typeface="Open Sauce Bold"/>
                <a:ea typeface="Open Sauce Bold"/>
                <a:cs typeface="Open Sauce Bold"/>
                <a:sym typeface="Open Sauce Bold"/>
              </a:rPr>
              <a:t>H1N1 VACCINE UPTAKE BASED ON RACE AND SEX</a:t>
            </a:r>
          </a:p>
        </p:txBody>
      </p:sp>
      <p:sp>
        <p:nvSpPr>
          <p:cNvPr name="TextBox 4" id="4"/>
          <p:cNvSpPr txBox="true"/>
          <p:nvPr/>
        </p:nvSpPr>
        <p:spPr>
          <a:xfrm rot="0">
            <a:off x="1605828" y="5921142"/>
            <a:ext cx="7366257" cy="1509395"/>
          </a:xfrm>
          <a:prstGeom prst="rect">
            <a:avLst/>
          </a:prstGeom>
        </p:spPr>
        <p:txBody>
          <a:bodyPr anchor="t" rtlCol="false" tIns="0" lIns="0" bIns="0" rIns="0">
            <a:spAutoFit/>
          </a:bodyPr>
          <a:lstStyle/>
          <a:p>
            <a:pPr algn="l">
              <a:lnSpc>
                <a:spcPts val="2470"/>
              </a:lnSpc>
            </a:pPr>
            <a:r>
              <a:rPr lang="en-US" sz="1900">
                <a:solidFill>
                  <a:srgbClr val="000000"/>
                </a:solidFill>
                <a:latin typeface="Open Sauce"/>
                <a:ea typeface="Open Sauce"/>
                <a:cs typeface="Open Sauce"/>
                <a:sym typeface="Open Sauce"/>
              </a:rPr>
              <a:t>Population belonging to the white race category takes the majority number in regards to not taking the vaccine as compared to the other race categories. Also the white category did have a higher number of vaccinated individuals.</a:t>
            </a:r>
          </a:p>
          <a:p>
            <a:pPr algn="l">
              <a:lnSpc>
                <a:spcPts val="2470"/>
              </a:lnSpc>
              <a:spcBef>
                <a:spcPct val="0"/>
              </a:spcBef>
            </a:pPr>
          </a:p>
        </p:txBody>
      </p:sp>
      <p:sp>
        <p:nvSpPr>
          <p:cNvPr name="TextBox 5" id="5"/>
          <p:cNvSpPr txBox="true"/>
          <p:nvPr/>
        </p:nvSpPr>
        <p:spPr>
          <a:xfrm rot="0">
            <a:off x="10224016" y="6151012"/>
            <a:ext cx="7366257" cy="1595120"/>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The female gender has the highest number of individuals who are not vaccinated as compared to the male category. In addition, the female category also has a slightly higher number of individuals who are vaccinated.</a:t>
            </a:r>
          </a:p>
          <a:p>
            <a:pPr algn="l">
              <a:lnSpc>
                <a:spcPts val="234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81184"/>
            <a:ext cx="15519336" cy="5515831"/>
          </a:xfrm>
          <a:custGeom>
            <a:avLst/>
            <a:gdLst/>
            <a:ahLst/>
            <a:cxnLst/>
            <a:rect r="r" b="b" t="t" l="l"/>
            <a:pathLst>
              <a:path h="5515831" w="15519336">
                <a:moveTo>
                  <a:pt x="0" y="0"/>
                </a:moveTo>
                <a:lnTo>
                  <a:pt x="15519336" y="0"/>
                </a:lnTo>
                <a:lnTo>
                  <a:pt x="15519336" y="5515831"/>
                </a:lnTo>
                <a:lnTo>
                  <a:pt x="0" y="5515831"/>
                </a:lnTo>
                <a:lnTo>
                  <a:pt x="0" y="0"/>
                </a:lnTo>
                <a:close/>
              </a:path>
            </a:pathLst>
          </a:custGeom>
          <a:blipFill>
            <a:blip r:embed="rId2"/>
            <a:stretch>
              <a:fillRect l="0" t="0" r="0" b="0"/>
            </a:stretch>
          </a:blipFill>
        </p:spPr>
      </p:sp>
      <p:sp>
        <p:nvSpPr>
          <p:cNvPr name="TextBox 3" id="3"/>
          <p:cNvSpPr txBox="true"/>
          <p:nvPr/>
        </p:nvSpPr>
        <p:spPr>
          <a:xfrm rot="0">
            <a:off x="2263865" y="675640"/>
            <a:ext cx="15326408" cy="353060"/>
          </a:xfrm>
          <a:prstGeom prst="rect">
            <a:avLst/>
          </a:prstGeom>
        </p:spPr>
        <p:txBody>
          <a:bodyPr anchor="t" rtlCol="false" tIns="0" lIns="0" bIns="0" rIns="0">
            <a:spAutoFit/>
          </a:bodyPr>
          <a:lstStyle/>
          <a:p>
            <a:pPr algn="ctr">
              <a:lnSpc>
                <a:spcPts val="2859"/>
              </a:lnSpc>
              <a:spcBef>
                <a:spcPct val="0"/>
              </a:spcBef>
            </a:pPr>
            <a:r>
              <a:rPr lang="en-US" b="true" sz="2199">
                <a:solidFill>
                  <a:srgbClr val="000000"/>
                </a:solidFill>
                <a:latin typeface="Open Sauce Bold"/>
                <a:ea typeface="Open Sauce Bold"/>
                <a:cs typeface="Open Sauce Bold"/>
                <a:sym typeface="Open Sauce Bold"/>
              </a:rPr>
              <a:t>H1NI VACCINE UPTAKE BASED ON EMPLOYMENT STATUS AND DOCTORS RECOMMEDATION</a:t>
            </a:r>
          </a:p>
        </p:txBody>
      </p:sp>
      <p:sp>
        <p:nvSpPr>
          <p:cNvPr name="TextBox 4" id="4"/>
          <p:cNvSpPr txBox="true"/>
          <p:nvPr/>
        </p:nvSpPr>
        <p:spPr>
          <a:xfrm rot="0">
            <a:off x="1028700" y="6577965"/>
            <a:ext cx="8353775" cy="882015"/>
          </a:xfrm>
          <a:prstGeom prst="rect">
            <a:avLst/>
          </a:prstGeom>
        </p:spPr>
        <p:txBody>
          <a:bodyPr anchor="t" rtlCol="false" tIns="0" lIns="0" bIns="0" rIns="0">
            <a:spAutoFit/>
          </a:bodyPr>
          <a:lstStyle/>
          <a:p>
            <a:pPr algn="l">
              <a:lnSpc>
                <a:spcPts val="2340"/>
              </a:lnSpc>
              <a:spcBef>
                <a:spcPct val="0"/>
              </a:spcBef>
            </a:pPr>
            <a:r>
              <a:rPr lang="en-US" sz="1800">
                <a:solidFill>
                  <a:srgbClr val="000000"/>
                </a:solidFill>
                <a:latin typeface="Open Sauce"/>
                <a:ea typeface="Open Sauce"/>
                <a:cs typeface="Open Sauce"/>
                <a:sym typeface="Open Sauce"/>
              </a:rPr>
              <a:t>The employed followed for the people who are not in the labor force had high number of individuals who did not take the vaccine compared to those whom did.</a:t>
            </a:r>
          </a:p>
        </p:txBody>
      </p:sp>
      <p:sp>
        <p:nvSpPr>
          <p:cNvPr name="TextBox 5" id="5"/>
          <p:cNvSpPr txBox="true"/>
          <p:nvPr/>
        </p:nvSpPr>
        <p:spPr>
          <a:xfrm rot="0">
            <a:off x="10224016" y="6836413"/>
            <a:ext cx="7366257" cy="1140460"/>
          </a:xfrm>
          <a:prstGeom prst="rect">
            <a:avLst/>
          </a:prstGeom>
        </p:spPr>
        <p:txBody>
          <a:bodyPr anchor="t" rtlCol="false" tIns="0" lIns="0" bIns="0" rIns="0">
            <a:spAutoFit/>
          </a:bodyPr>
          <a:lstStyle/>
          <a:p>
            <a:pPr algn="l">
              <a:lnSpc>
                <a:spcPts val="2340"/>
              </a:lnSpc>
            </a:pPr>
            <a:r>
              <a:rPr lang="en-US" sz="1800">
                <a:solidFill>
                  <a:srgbClr val="000000"/>
                </a:solidFill>
                <a:latin typeface="Open Sauce"/>
                <a:ea typeface="Open Sauce"/>
                <a:cs typeface="Open Sauce"/>
                <a:sym typeface="Open Sauce"/>
              </a:rPr>
              <a:t>The majority of respondents trusted and acted on their doctor’s recommendation to take the H1N1 vaccine, indicating</a:t>
            </a:r>
          </a:p>
          <a:p>
            <a:pPr algn="l">
              <a:lnSpc>
                <a:spcPts val="2340"/>
              </a:lnSpc>
            </a:pPr>
            <a:r>
              <a:rPr lang="en-US" sz="1800">
                <a:solidFill>
                  <a:srgbClr val="000000"/>
                </a:solidFill>
                <a:latin typeface="Open Sauce"/>
                <a:ea typeface="Open Sauce"/>
                <a:cs typeface="Open Sauce"/>
                <a:sym typeface="Open Sauce"/>
              </a:rPr>
              <a:t>high compliance with medical advice regarding vaccination.</a:t>
            </a:r>
          </a:p>
          <a:p>
            <a:pPr algn="l">
              <a:lnSpc>
                <a:spcPts val="208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9" t="-559" r="-279"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6656789" cy="10405312"/>
          </a:xfrm>
          <a:custGeom>
            <a:avLst/>
            <a:gdLst/>
            <a:ahLst/>
            <a:cxnLst/>
            <a:rect r="r" b="b" t="t" l="l"/>
            <a:pathLst>
              <a:path h="10405312" w="16656789">
                <a:moveTo>
                  <a:pt x="0" y="0"/>
                </a:moveTo>
                <a:lnTo>
                  <a:pt x="16656789" y="0"/>
                </a:lnTo>
                <a:lnTo>
                  <a:pt x="16656789" y="10405312"/>
                </a:lnTo>
                <a:lnTo>
                  <a:pt x="0" y="10405312"/>
                </a:lnTo>
                <a:lnTo>
                  <a:pt x="0" y="0"/>
                </a:lnTo>
                <a:close/>
              </a:path>
            </a:pathLst>
          </a:custGeom>
          <a:blipFill>
            <a:blip r:embed="rId2"/>
            <a:stretch>
              <a:fillRect l="-1405"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06917" y="1963198"/>
            <a:ext cx="16674165" cy="7684215"/>
          </a:xfrm>
          <a:prstGeom prst="rect">
            <a:avLst/>
          </a:prstGeom>
        </p:spPr>
        <p:txBody>
          <a:bodyPr anchor="t" rtlCol="false" tIns="0" lIns="0" bIns="0" rIns="0">
            <a:spAutoFit/>
          </a:bodyPr>
          <a:lstStyle/>
          <a:p>
            <a:pPr algn="l">
              <a:lnSpc>
                <a:spcPts val="3842"/>
              </a:lnSpc>
            </a:pPr>
            <a:r>
              <a:rPr lang="en-US" sz="2744" i="true">
                <a:solidFill>
                  <a:srgbClr val="000000"/>
                </a:solidFill>
                <a:latin typeface="DM Sans Italics"/>
                <a:ea typeface="DM Sans Italics"/>
                <a:cs typeface="DM Sans Italics"/>
                <a:sym typeface="DM Sans Italics"/>
              </a:rPr>
              <a:t>The modeling results show that both the Logistic Regression and Decision Tree models performed reasonably well in predicting vaccine uptake, with overall accuracies of around 83%. However, both models exhibit limitations, particularly in recall for the vaccinated class, indicating they miss a significant number of individuals who did get vaccinated. The models are better at identifying non-vaccinated individuals, as evidenced by the higher precision and recall for the non-vaccinated class.</a:t>
            </a:r>
          </a:p>
          <a:p>
            <a:pPr algn="l">
              <a:lnSpc>
                <a:spcPts val="3842"/>
              </a:lnSpc>
            </a:pPr>
          </a:p>
          <a:p>
            <a:pPr algn="l">
              <a:lnSpc>
                <a:spcPts val="3842"/>
              </a:lnSpc>
            </a:pPr>
            <a:r>
              <a:rPr lang="en-US" sz="2744" i="true">
                <a:solidFill>
                  <a:srgbClr val="000000"/>
                </a:solidFill>
                <a:latin typeface="DM Sans Italics"/>
                <a:ea typeface="DM Sans Italics"/>
                <a:cs typeface="DM Sans Italics"/>
                <a:sym typeface="DM Sans Italics"/>
              </a:rPr>
              <a:t>Because the logistic regression model does a good job of minimizing the false positive rate on the hold out data, we are fairly confident that it will generalize well to unseen data and will accurately help public health officals determine the people who didn't get the vaccine.</a:t>
            </a:r>
          </a:p>
          <a:p>
            <a:pPr algn="l">
              <a:lnSpc>
                <a:spcPts val="3842"/>
              </a:lnSpc>
            </a:pPr>
          </a:p>
          <a:p>
            <a:pPr algn="l">
              <a:lnSpc>
                <a:spcPts val="3842"/>
              </a:lnSpc>
            </a:pPr>
            <a:r>
              <a:rPr lang="en-US" sz="2744" i="true">
                <a:solidFill>
                  <a:srgbClr val="000000"/>
                </a:solidFill>
                <a:latin typeface="DM Sans Italics"/>
                <a:ea typeface="DM Sans Italics"/>
                <a:cs typeface="DM Sans Italics"/>
                <a:sym typeface="DM Sans Italics"/>
              </a:rPr>
              <a:t>We also looked into feature importances to understand the relationship between the features and vaccination behavior. We saw that the demographic and behavioral features are not that important compared to health related factors and opinions. The doctor recommendation, health insurance, opinion of vaccine efficiency, and opinion of H1N1 risk are the top important factors in determining people's vaccination status.</a:t>
            </a:r>
          </a:p>
          <a:p>
            <a:pPr algn="l" marL="0" indent="0" lvl="0">
              <a:lnSpc>
                <a:spcPts val="3842"/>
              </a:lnSpc>
              <a:spcBef>
                <a:spcPct val="0"/>
              </a:spcBef>
            </a:pPr>
          </a:p>
        </p:txBody>
      </p:sp>
      <p:sp>
        <p:nvSpPr>
          <p:cNvPr name="TextBox 5" id="5"/>
          <p:cNvSpPr txBox="true"/>
          <p:nvPr/>
        </p:nvSpPr>
        <p:spPr>
          <a:xfrm rot="0">
            <a:off x="1046313" y="150669"/>
            <a:ext cx="8097687"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CONCLUSION</a:t>
            </a:r>
          </a:p>
        </p:txBody>
      </p:sp>
      <p:sp>
        <p:nvSpPr>
          <p:cNvPr name="Freeform 6" id="6"/>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580377">
            <a:off x="9559540" y="-91575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753495" y="1358243"/>
            <a:ext cx="9498373" cy="1267228"/>
          </a:xfrm>
          <a:prstGeom prst="rect">
            <a:avLst/>
          </a:prstGeom>
        </p:spPr>
        <p:txBody>
          <a:bodyPr anchor="t" rtlCol="false" tIns="0" lIns="0" bIns="0" rIns="0">
            <a:spAutoFit/>
          </a:bodyPr>
          <a:lstStyle/>
          <a:p>
            <a:pPr algn="ctr">
              <a:lnSpc>
                <a:spcPts val="10325"/>
              </a:lnSpc>
            </a:pPr>
            <a:r>
              <a:rPr lang="en-US" b="true" sz="7482" spc="733">
                <a:solidFill>
                  <a:srgbClr val="231F20"/>
                </a:solidFill>
                <a:latin typeface="Oswald Bold"/>
                <a:ea typeface="Oswald Bold"/>
                <a:cs typeface="Oswald Bold"/>
                <a:sym typeface="Oswald Bold"/>
              </a:rPr>
              <a:t>TABLE OF 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PROJECT OVERVIEW</a:t>
            </a:r>
          </a:p>
        </p:txBody>
      </p:sp>
      <p:sp>
        <p:nvSpPr>
          <p:cNvPr name="TextBox 16" id="16"/>
          <p:cNvSpPr txBox="true"/>
          <p:nvPr/>
        </p:nvSpPr>
        <p:spPr>
          <a:xfrm rot="0">
            <a:off x="6607430" y="4127355"/>
            <a:ext cx="9719135"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BUSINESS PROBLEM UNDERSTANDING &amp; OBJECTIVES</a:t>
            </a:r>
          </a:p>
        </p:txBody>
      </p:sp>
      <p:sp>
        <p:nvSpPr>
          <p:cNvPr name="TextBox 17" id="17"/>
          <p:cNvSpPr txBox="true"/>
          <p:nvPr/>
        </p:nvSpPr>
        <p:spPr>
          <a:xfrm rot="0">
            <a:off x="6607430" y="4874886"/>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METHODOLOGY</a:t>
            </a:r>
          </a:p>
        </p:txBody>
      </p:sp>
      <p:sp>
        <p:nvSpPr>
          <p:cNvPr name="TextBox 18" id="18"/>
          <p:cNvSpPr txBox="true"/>
          <p:nvPr/>
        </p:nvSpPr>
        <p:spPr>
          <a:xfrm rot="0">
            <a:off x="6607430" y="5841663"/>
            <a:ext cx="7644438"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DATA UNDERSTANDING AND EXPLORING</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DATA REPROCESSING</a:t>
            </a:r>
          </a:p>
        </p:txBody>
      </p:sp>
      <p:sp>
        <p:nvSpPr>
          <p:cNvPr name="TextBox 20" id="20"/>
          <p:cNvSpPr txBox="true"/>
          <p:nvPr/>
        </p:nvSpPr>
        <p:spPr>
          <a:xfrm rot="0">
            <a:off x="6607430" y="7434884"/>
            <a:ext cx="651099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MODELING AND MODEL EVALUATION</a:t>
            </a:r>
          </a:p>
        </p:txBody>
      </p:sp>
      <p:sp>
        <p:nvSpPr>
          <p:cNvPr name="TextBox 21" id="21"/>
          <p:cNvSpPr txBox="true"/>
          <p:nvPr/>
        </p:nvSpPr>
        <p:spPr>
          <a:xfrm rot="0">
            <a:off x="6607430" y="8279265"/>
            <a:ext cx="10199465"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OBSERVATION CONCLUSION AND RECOMMENDATION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06917" y="1963198"/>
            <a:ext cx="16674165" cy="8165859"/>
          </a:xfrm>
          <a:prstGeom prst="rect">
            <a:avLst/>
          </a:prstGeom>
        </p:spPr>
        <p:txBody>
          <a:bodyPr anchor="t" rtlCol="false" tIns="0" lIns="0" bIns="0" rIns="0">
            <a:spAutoFit/>
          </a:bodyPr>
          <a:lstStyle/>
          <a:p>
            <a:pPr algn="l">
              <a:lnSpc>
                <a:spcPts val="3842"/>
              </a:lnSpc>
            </a:pPr>
            <a:r>
              <a:rPr lang="en-US" sz="2744" i="true">
                <a:solidFill>
                  <a:srgbClr val="000000"/>
                </a:solidFill>
                <a:latin typeface="DM Sans Italics"/>
                <a:ea typeface="DM Sans Italics"/>
                <a:cs typeface="DM Sans Italics"/>
                <a:sym typeface="DM Sans Italics"/>
              </a:rPr>
              <a:t>We recommend that public health officials to communicate to doctors the importance of recommending to patients that they get the H1N1 vaccine.</a:t>
            </a:r>
          </a:p>
          <a:p>
            <a:pPr algn="l">
              <a:lnSpc>
                <a:spcPts val="3842"/>
              </a:lnSpc>
            </a:pPr>
          </a:p>
          <a:p>
            <a:pPr algn="l">
              <a:lnSpc>
                <a:spcPts val="3842"/>
              </a:lnSpc>
            </a:pPr>
            <a:r>
              <a:rPr lang="en-US" sz="2744" i="true">
                <a:solidFill>
                  <a:srgbClr val="000000"/>
                </a:solidFill>
                <a:latin typeface="DM Sans Italics"/>
                <a:ea typeface="DM Sans Italics"/>
                <a:cs typeface="DM Sans Italics"/>
                <a:sym typeface="DM Sans Italics"/>
              </a:rPr>
              <a:t>We also recommend that they find a way to make the vaccine accessible to people regardless of health insurance status.</a:t>
            </a:r>
          </a:p>
          <a:p>
            <a:pPr algn="l">
              <a:lnSpc>
                <a:spcPts val="3842"/>
              </a:lnSpc>
            </a:pPr>
          </a:p>
          <a:p>
            <a:pPr algn="l">
              <a:lnSpc>
                <a:spcPts val="3842"/>
              </a:lnSpc>
            </a:pPr>
            <a:r>
              <a:rPr lang="en-US" sz="2744" i="true">
                <a:solidFill>
                  <a:srgbClr val="000000"/>
                </a:solidFill>
                <a:latin typeface="DM Sans Italics"/>
                <a:ea typeface="DM Sans Italics"/>
                <a:cs typeface="DM Sans Italics"/>
                <a:sym typeface="DM Sans Italics"/>
              </a:rPr>
              <a:t>Additionally, because opinion on H1N1 vaccine effectiveness and H1N1 risk to health are highly influential in determining vaccination status, we recommend that the the body make educational outreach a priority.</a:t>
            </a:r>
          </a:p>
          <a:p>
            <a:pPr algn="l">
              <a:lnSpc>
                <a:spcPts val="3842"/>
              </a:lnSpc>
            </a:pPr>
          </a:p>
          <a:p>
            <a:pPr algn="l">
              <a:lnSpc>
                <a:spcPts val="3842"/>
              </a:lnSpc>
            </a:pPr>
            <a:r>
              <a:rPr lang="en-US" sz="2744" i="true">
                <a:solidFill>
                  <a:srgbClr val="000000"/>
                </a:solidFill>
                <a:latin typeface="DM Sans Italics"/>
                <a:ea typeface="DM Sans Italics"/>
                <a:cs typeface="DM Sans Italics"/>
                <a:sym typeface="DM Sans Italics"/>
              </a:rPr>
              <a:t>Our analysis might not fully resolve the goal of predicting H1N1 vaccination status because we were not able to fully rule out false negatives, or people who we predicted as not getting vaccinated but actually did get the vaccine.</a:t>
            </a:r>
          </a:p>
          <a:p>
            <a:pPr algn="l">
              <a:lnSpc>
                <a:spcPts val="3842"/>
              </a:lnSpc>
            </a:pPr>
          </a:p>
          <a:p>
            <a:pPr algn="l">
              <a:lnSpc>
                <a:spcPts val="3842"/>
              </a:lnSpc>
            </a:pPr>
            <a:r>
              <a:rPr lang="en-US" sz="2744" i="true">
                <a:solidFill>
                  <a:srgbClr val="000000"/>
                </a:solidFill>
                <a:latin typeface="DM Sans Italics"/>
                <a:ea typeface="DM Sans Italics"/>
                <a:cs typeface="DM Sans Italics"/>
                <a:sym typeface="DM Sans Italics"/>
              </a:rPr>
              <a:t>Additionally, there may be other factors at play which were not tapped into by this survey's questions which could also play a role in vaccination prediction.</a:t>
            </a:r>
          </a:p>
          <a:p>
            <a:pPr algn="l" marL="0" indent="0" lvl="0">
              <a:lnSpc>
                <a:spcPts val="3842"/>
              </a:lnSpc>
              <a:spcBef>
                <a:spcPct val="0"/>
              </a:spcBef>
            </a:pPr>
          </a:p>
        </p:txBody>
      </p:sp>
      <p:sp>
        <p:nvSpPr>
          <p:cNvPr name="TextBox 5" id="5"/>
          <p:cNvSpPr txBox="true"/>
          <p:nvPr/>
        </p:nvSpPr>
        <p:spPr>
          <a:xfrm rot="0">
            <a:off x="1046313" y="150669"/>
            <a:ext cx="11845915"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RECOMMENDATIONS</a:t>
            </a:r>
          </a:p>
        </p:txBody>
      </p:sp>
      <p:sp>
        <p:nvSpPr>
          <p:cNvPr name="Freeform 6" id="6"/>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580377">
            <a:off x="9559540" y="-91575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137575" cy="10202386"/>
          </a:xfrm>
          <a:custGeom>
            <a:avLst/>
            <a:gdLst/>
            <a:ahLst/>
            <a:cxnLst/>
            <a:rect r="r" b="b" t="t" l="l"/>
            <a:pathLst>
              <a:path h="10202386" w="18137575">
                <a:moveTo>
                  <a:pt x="0" y="0"/>
                </a:moveTo>
                <a:lnTo>
                  <a:pt x="18137575" y="0"/>
                </a:lnTo>
                <a:lnTo>
                  <a:pt x="18137575" y="10202386"/>
                </a:lnTo>
                <a:lnTo>
                  <a:pt x="0" y="10202386"/>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028700" y="3285682"/>
            <a:ext cx="9482681" cy="5511449"/>
            <a:chOff x="0" y="0"/>
            <a:chExt cx="3633225" cy="2111675"/>
          </a:xfrm>
        </p:grpSpPr>
        <p:sp>
          <p:nvSpPr>
            <p:cNvPr name="Freeform 8" id="8"/>
            <p:cNvSpPr/>
            <p:nvPr/>
          </p:nvSpPr>
          <p:spPr>
            <a:xfrm flipH="false" flipV="false" rot="0">
              <a:off x="0" y="0"/>
              <a:ext cx="3633226" cy="2111675"/>
            </a:xfrm>
            <a:custGeom>
              <a:avLst/>
              <a:gdLst/>
              <a:ahLst/>
              <a:cxnLst/>
              <a:rect r="r" b="b" t="t" l="l"/>
              <a:pathLst>
                <a:path h="2111675" w="3633226">
                  <a:moveTo>
                    <a:pt x="0" y="0"/>
                  </a:moveTo>
                  <a:lnTo>
                    <a:pt x="3633226" y="0"/>
                  </a:lnTo>
                  <a:lnTo>
                    <a:pt x="3633226" y="2111675"/>
                  </a:lnTo>
                  <a:lnTo>
                    <a:pt x="0" y="2111675"/>
                  </a:lnTo>
                  <a:close/>
                </a:path>
              </a:pathLst>
            </a:custGeom>
            <a:solidFill>
              <a:srgbClr val="EFEFEF"/>
            </a:solidFill>
          </p:spPr>
        </p:sp>
        <p:sp>
          <p:nvSpPr>
            <p:cNvPr name="TextBox 9" id="9"/>
            <p:cNvSpPr txBox="true"/>
            <p:nvPr/>
          </p:nvSpPr>
          <p:spPr>
            <a:xfrm>
              <a:off x="0" y="-19050"/>
              <a:ext cx="3633225" cy="2130725"/>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563867" y="3655159"/>
            <a:ext cx="1156649" cy="1173721"/>
          </a:xfrm>
          <a:custGeom>
            <a:avLst/>
            <a:gdLst/>
            <a:ahLst/>
            <a:cxnLst/>
            <a:rect r="r" b="b" t="t" l="l"/>
            <a:pathLst>
              <a:path h="1173721" w="1156649">
                <a:moveTo>
                  <a:pt x="0" y="0"/>
                </a:moveTo>
                <a:lnTo>
                  <a:pt x="1156648" y="0"/>
                </a:lnTo>
                <a:lnTo>
                  <a:pt x="1156648"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TextBox 12" id="12"/>
          <p:cNvSpPr txBox="true"/>
          <p:nvPr/>
        </p:nvSpPr>
        <p:spPr>
          <a:xfrm rot="0">
            <a:off x="2691940" y="3634270"/>
            <a:ext cx="7819441" cy="4865798"/>
          </a:xfrm>
          <a:prstGeom prst="rect">
            <a:avLst/>
          </a:prstGeom>
        </p:spPr>
        <p:txBody>
          <a:bodyPr anchor="t" rtlCol="false" tIns="0" lIns="0" bIns="0" rIns="0">
            <a:spAutoFit/>
          </a:bodyPr>
          <a:lstStyle/>
          <a:p>
            <a:pPr algn="l" marL="0" indent="0" lvl="0">
              <a:lnSpc>
                <a:spcPts val="2967"/>
              </a:lnSpc>
              <a:spcBef>
                <a:spcPct val="0"/>
              </a:spcBef>
            </a:pPr>
            <a:r>
              <a:rPr lang="en-US" sz="2150" spc="210">
                <a:solidFill>
                  <a:srgbClr val="231F20"/>
                </a:solidFill>
                <a:latin typeface="DM Sans"/>
                <a:ea typeface="DM Sans"/>
                <a:cs typeface="DM Sans"/>
                <a:sym typeface="DM Sans"/>
              </a:rPr>
              <a:t>In this project, we use data from the National Flu Survey (NHFS 2009) to predict whether or not respondents got the H1N1 vaccine. Understanding past vaccination patterns provides an important background for understanding those of more recent pandemics such as COVID-19. The most powerful predictors of Vaccination Status are Doctor Recommendation of H1N1 vaccine, Health Insurance, opinion of H1N1 Vaccine effectiveness, opinion of H1N1 risk. For making the prediction, we used six different machine learning models: Decision Tree Classifier, Logistic Regression, Random Forest, K-Nearest Neighborhood Classifier</a:t>
            </a:r>
          </a:p>
        </p:txBody>
      </p:sp>
      <p:sp>
        <p:nvSpPr>
          <p:cNvPr name="Freeform 13" id="13"/>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463756" y="3284648"/>
            <a:ext cx="7448162" cy="5512484"/>
          </a:xfrm>
          <a:custGeom>
            <a:avLst/>
            <a:gdLst/>
            <a:ahLst/>
            <a:cxnLst/>
            <a:rect r="r" b="b" t="t" l="l"/>
            <a:pathLst>
              <a:path h="5512484" w="7448162">
                <a:moveTo>
                  <a:pt x="0" y="0"/>
                </a:moveTo>
                <a:lnTo>
                  <a:pt x="7448162" y="0"/>
                </a:lnTo>
                <a:lnTo>
                  <a:pt x="7448162" y="5512484"/>
                </a:lnTo>
                <a:lnTo>
                  <a:pt x="0" y="5512484"/>
                </a:lnTo>
                <a:lnTo>
                  <a:pt x="0" y="0"/>
                </a:lnTo>
                <a:close/>
              </a:path>
            </a:pathLst>
          </a:custGeom>
          <a:blipFill>
            <a:blip r:embed="rId8"/>
            <a:stretch>
              <a:fillRect l="-876" t="0" r="-10586" b="0"/>
            </a:stretch>
          </a:blipFill>
        </p:spPr>
      </p:sp>
      <p:sp>
        <p:nvSpPr>
          <p:cNvPr name="TextBox 15" id="15"/>
          <p:cNvSpPr txBox="true"/>
          <p:nvPr/>
        </p:nvSpPr>
        <p:spPr>
          <a:xfrm rot="0">
            <a:off x="2142191" y="888605"/>
            <a:ext cx="7416941" cy="1686342"/>
          </a:xfrm>
          <a:prstGeom prst="rect">
            <a:avLst/>
          </a:prstGeom>
        </p:spPr>
        <p:txBody>
          <a:bodyPr anchor="t" rtlCol="false" tIns="0" lIns="0" bIns="0" rIns="0">
            <a:spAutoFit/>
          </a:bodyPr>
          <a:lstStyle/>
          <a:p>
            <a:pPr algn="l">
              <a:lnSpc>
                <a:spcPts val="13774"/>
              </a:lnSpc>
            </a:pPr>
            <a:r>
              <a:rPr lang="en-US" b="true" sz="9981" spc="978">
                <a:solidFill>
                  <a:srgbClr val="231F20"/>
                </a:solidFill>
                <a:latin typeface="Oswald Bold"/>
                <a:ea typeface="Oswald Bold"/>
                <a:cs typeface="Oswald Bold"/>
                <a:sym typeface="Oswald Bold"/>
              </a:rPr>
              <a:t>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646264" y="3370500"/>
            <a:ext cx="11011751" cy="3442208"/>
            <a:chOff x="0" y="0"/>
            <a:chExt cx="2126548" cy="664746"/>
          </a:xfrm>
        </p:grpSpPr>
        <p:sp>
          <p:nvSpPr>
            <p:cNvPr name="Freeform 9" id="9"/>
            <p:cNvSpPr/>
            <p:nvPr/>
          </p:nvSpPr>
          <p:spPr>
            <a:xfrm flipH="false" flipV="false" rot="0">
              <a:off x="0" y="0"/>
              <a:ext cx="2126548" cy="664746"/>
            </a:xfrm>
            <a:custGeom>
              <a:avLst/>
              <a:gdLst/>
              <a:ahLst/>
              <a:cxnLst/>
              <a:rect r="r" b="b" t="t" l="l"/>
              <a:pathLst>
                <a:path h="664746" w="2126548">
                  <a:moveTo>
                    <a:pt x="0" y="0"/>
                  </a:moveTo>
                  <a:lnTo>
                    <a:pt x="2126548" y="0"/>
                  </a:lnTo>
                  <a:lnTo>
                    <a:pt x="2126548" y="664746"/>
                  </a:lnTo>
                  <a:lnTo>
                    <a:pt x="0" y="664746"/>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28575"/>
              <a:ext cx="2126548" cy="693321"/>
            </a:xfrm>
            <a:prstGeom prst="rect">
              <a:avLst/>
            </a:prstGeom>
          </p:spPr>
          <p:txBody>
            <a:bodyPr anchor="ctr" rtlCol="false" tIns="50800" lIns="50800" bIns="50800" rIns="50800"/>
            <a:lstStyle/>
            <a:p>
              <a:pPr algn="l">
                <a:lnSpc>
                  <a:spcPts val="2600"/>
                </a:lnSpc>
              </a:pPr>
              <a:r>
                <a:rPr lang="en-US" sz="2000">
                  <a:solidFill>
                    <a:srgbClr val="000000"/>
                  </a:solidFill>
                  <a:latin typeface="DM Sans"/>
                  <a:ea typeface="DM Sans"/>
                  <a:cs typeface="DM Sans"/>
                  <a:sym typeface="DM Sans"/>
                </a:rPr>
                <a:t>During the last global pandemic, one lesson that  has stood out from the situation is critical role vaccination campaigns have played in efforts toward the containment of infectious disease outbreaks. </a:t>
              </a:r>
            </a:p>
            <a:p>
              <a:pPr algn="l">
                <a:lnSpc>
                  <a:spcPts val="2600"/>
                </a:lnSpc>
              </a:pPr>
              <a:r>
                <a:rPr lang="en-US" sz="2000">
                  <a:solidFill>
                    <a:srgbClr val="000000"/>
                  </a:solidFill>
                  <a:latin typeface="DM Sans"/>
                  <a:ea typeface="DM Sans"/>
                  <a:cs typeface="DM Sans"/>
                  <a:sym typeface="DM Sans"/>
                </a:rPr>
                <a:t>Public health efforts must be informed by an understanding of the many factors that influence an individual's decision to either get vaccinated or not. Future vaccination patterns can learn a number of lessons from the 2009 H1N1 flu pandemic by providing insightful ideas useful for formulating better vaccination strategies, improving communication campaigns, and thereby increasing vaccine uptakes during any future public health crisis.</a:t>
              </a:r>
            </a:p>
            <a:p>
              <a:pPr algn="ctr">
                <a:lnSpc>
                  <a:spcPts val="2600"/>
                </a:lnSpc>
              </a:pPr>
            </a:p>
          </p:txBody>
        </p:sp>
      </p:grpSp>
      <p:grpSp>
        <p:nvGrpSpPr>
          <p:cNvPr name="Group 11" id="11"/>
          <p:cNvGrpSpPr/>
          <p:nvPr/>
        </p:nvGrpSpPr>
        <p:grpSpPr>
          <a:xfrm rot="0">
            <a:off x="1590278" y="7016197"/>
            <a:ext cx="11593997" cy="2407828"/>
            <a:chOff x="0" y="0"/>
            <a:chExt cx="2238989" cy="464991"/>
          </a:xfrm>
        </p:grpSpPr>
        <p:sp>
          <p:nvSpPr>
            <p:cNvPr name="Freeform 12" id="12"/>
            <p:cNvSpPr/>
            <p:nvPr/>
          </p:nvSpPr>
          <p:spPr>
            <a:xfrm flipH="false" flipV="false" rot="0">
              <a:off x="0" y="0"/>
              <a:ext cx="2238989" cy="464991"/>
            </a:xfrm>
            <a:custGeom>
              <a:avLst/>
              <a:gdLst/>
              <a:ahLst/>
              <a:cxnLst/>
              <a:rect r="r" b="b" t="t" l="l"/>
              <a:pathLst>
                <a:path h="464991" w="2238989">
                  <a:moveTo>
                    <a:pt x="0" y="0"/>
                  </a:moveTo>
                  <a:lnTo>
                    <a:pt x="2238989" y="0"/>
                  </a:lnTo>
                  <a:lnTo>
                    <a:pt x="2238989" y="464991"/>
                  </a:lnTo>
                  <a:lnTo>
                    <a:pt x="0" y="464991"/>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2238989" cy="484041"/>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2172525" y="3364279"/>
            <a:ext cx="4473739" cy="484810"/>
            <a:chOff x="0" y="0"/>
            <a:chExt cx="1178269" cy="127687"/>
          </a:xfrm>
        </p:grpSpPr>
        <p:sp>
          <p:nvSpPr>
            <p:cNvPr name="Freeform 15" id="15"/>
            <p:cNvSpPr/>
            <p:nvPr/>
          </p:nvSpPr>
          <p:spPr>
            <a:xfrm flipH="false" flipV="false" rot="0">
              <a:off x="0" y="0"/>
              <a:ext cx="1178269" cy="127687"/>
            </a:xfrm>
            <a:custGeom>
              <a:avLst/>
              <a:gdLst/>
              <a:ahLst/>
              <a:cxnLst/>
              <a:rect r="r" b="b" t="t" l="l"/>
              <a:pathLst>
                <a:path h="127687" w="1178269">
                  <a:moveTo>
                    <a:pt x="0" y="0"/>
                  </a:moveTo>
                  <a:lnTo>
                    <a:pt x="1178269" y="0"/>
                  </a:lnTo>
                  <a:lnTo>
                    <a:pt x="1178269" y="127687"/>
                  </a:lnTo>
                  <a:lnTo>
                    <a:pt x="0" y="127687"/>
                  </a:lnTo>
                  <a:close/>
                </a:path>
              </a:pathLst>
            </a:custGeom>
            <a:solidFill>
              <a:srgbClr val="040506"/>
            </a:solidFill>
          </p:spPr>
        </p:sp>
        <p:sp>
          <p:nvSpPr>
            <p:cNvPr name="TextBox 16" id="16"/>
            <p:cNvSpPr txBox="true"/>
            <p:nvPr/>
          </p:nvSpPr>
          <p:spPr>
            <a:xfrm>
              <a:off x="0" y="-19050"/>
              <a:ext cx="1178269" cy="146737"/>
            </a:xfrm>
            <a:prstGeom prst="rect">
              <a:avLst/>
            </a:prstGeom>
          </p:spPr>
          <p:txBody>
            <a:bodyPr anchor="ctr" rtlCol="false" tIns="50800" lIns="50800" bIns="50800" rIns="50800"/>
            <a:lstStyle/>
            <a:p>
              <a:pPr algn="ctr">
                <a:lnSpc>
                  <a:spcPts val="2859"/>
                </a:lnSpc>
              </a:pPr>
              <a:r>
                <a:rPr lang="en-US" b="true" sz="2199">
                  <a:solidFill>
                    <a:srgbClr val="FFFFFF"/>
                  </a:solidFill>
                  <a:latin typeface="Open Sauce Bold"/>
                  <a:ea typeface="Open Sauce Bold"/>
                  <a:cs typeface="Open Sauce Bold"/>
                  <a:sym typeface="Open Sauce Bold"/>
                </a:rPr>
                <a:t>INTRODUCTION</a:t>
              </a:r>
            </a:p>
          </p:txBody>
        </p:sp>
      </p:grpSp>
      <p:grpSp>
        <p:nvGrpSpPr>
          <p:cNvPr name="Group 17" id="17"/>
          <p:cNvGrpSpPr/>
          <p:nvPr/>
        </p:nvGrpSpPr>
        <p:grpSpPr>
          <a:xfrm rot="0">
            <a:off x="13184275" y="7016197"/>
            <a:ext cx="4473739" cy="538154"/>
            <a:chOff x="0" y="0"/>
            <a:chExt cx="1178269" cy="141736"/>
          </a:xfrm>
        </p:grpSpPr>
        <p:sp>
          <p:nvSpPr>
            <p:cNvPr name="Freeform 18" id="18"/>
            <p:cNvSpPr/>
            <p:nvPr/>
          </p:nvSpPr>
          <p:spPr>
            <a:xfrm flipH="false" flipV="false" rot="0">
              <a:off x="0" y="0"/>
              <a:ext cx="1178269" cy="141736"/>
            </a:xfrm>
            <a:custGeom>
              <a:avLst/>
              <a:gdLst/>
              <a:ahLst/>
              <a:cxnLst/>
              <a:rect r="r" b="b" t="t" l="l"/>
              <a:pathLst>
                <a:path h="141736" w="1178269">
                  <a:moveTo>
                    <a:pt x="0" y="0"/>
                  </a:moveTo>
                  <a:lnTo>
                    <a:pt x="1178269" y="0"/>
                  </a:lnTo>
                  <a:lnTo>
                    <a:pt x="1178269" y="141736"/>
                  </a:lnTo>
                  <a:lnTo>
                    <a:pt x="0" y="141736"/>
                  </a:lnTo>
                  <a:close/>
                </a:path>
              </a:pathLst>
            </a:custGeom>
            <a:solidFill>
              <a:srgbClr val="040506"/>
            </a:solidFill>
          </p:spPr>
        </p:sp>
        <p:sp>
          <p:nvSpPr>
            <p:cNvPr name="TextBox 19" id="19"/>
            <p:cNvSpPr txBox="true"/>
            <p:nvPr/>
          </p:nvSpPr>
          <p:spPr>
            <a:xfrm>
              <a:off x="0" y="-19050"/>
              <a:ext cx="1178269" cy="160786"/>
            </a:xfrm>
            <a:prstGeom prst="rect">
              <a:avLst/>
            </a:prstGeom>
          </p:spPr>
          <p:txBody>
            <a:bodyPr anchor="ctr" rtlCol="false" tIns="50800" lIns="50800" bIns="50800" rIns="50800"/>
            <a:lstStyle/>
            <a:p>
              <a:pPr algn="ctr">
                <a:lnSpc>
                  <a:spcPts val="2859"/>
                </a:lnSpc>
              </a:pPr>
              <a:r>
                <a:rPr lang="en-US" b="true" sz="2199">
                  <a:solidFill>
                    <a:srgbClr val="FFFFFF"/>
                  </a:solidFill>
                  <a:latin typeface="Open Sauce Bold"/>
                  <a:ea typeface="Open Sauce Bold"/>
                  <a:cs typeface="Open Sauce Bold"/>
                  <a:sym typeface="Open Sauce Bold"/>
                </a:rPr>
                <a:t>PROBLEM STATEMENT</a:t>
              </a:r>
            </a:p>
          </p:txBody>
        </p:sp>
      </p:grpSp>
      <p:sp>
        <p:nvSpPr>
          <p:cNvPr name="Freeform 20" id="20"/>
          <p:cNvSpPr/>
          <p:nvPr/>
        </p:nvSpPr>
        <p:spPr>
          <a:xfrm flipH="false" flipV="false" rot="0">
            <a:off x="2174160" y="3839564"/>
            <a:ext cx="4472104" cy="2973144"/>
          </a:xfrm>
          <a:custGeom>
            <a:avLst/>
            <a:gdLst/>
            <a:ahLst/>
            <a:cxnLst/>
            <a:rect r="r" b="b" t="t" l="l"/>
            <a:pathLst>
              <a:path h="2973144" w="4472104">
                <a:moveTo>
                  <a:pt x="0" y="0"/>
                </a:moveTo>
                <a:lnTo>
                  <a:pt x="4472104" y="0"/>
                </a:lnTo>
                <a:lnTo>
                  <a:pt x="4472104" y="2973144"/>
                </a:lnTo>
                <a:lnTo>
                  <a:pt x="0" y="2973144"/>
                </a:lnTo>
                <a:lnTo>
                  <a:pt x="0" y="0"/>
                </a:lnTo>
                <a:close/>
              </a:path>
            </a:pathLst>
          </a:custGeom>
          <a:blipFill>
            <a:blip r:embed="rId5"/>
            <a:stretch>
              <a:fillRect l="0" t="0" r="0" b="0"/>
            </a:stretch>
          </a:blipFill>
        </p:spPr>
      </p:sp>
      <p:sp>
        <p:nvSpPr>
          <p:cNvPr name="Freeform 21" id="21"/>
          <p:cNvSpPr/>
          <p:nvPr/>
        </p:nvSpPr>
        <p:spPr>
          <a:xfrm flipH="false" flipV="false" rot="0">
            <a:off x="13152354" y="7554351"/>
            <a:ext cx="4505661" cy="1869674"/>
          </a:xfrm>
          <a:custGeom>
            <a:avLst/>
            <a:gdLst/>
            <a:ahLst/>
            <a:cxnLst/>
            <a:rect r="r" b="b" t="t" l="l"/>
            <a:pathLst>
              <a:path h="1869674" w="4505661">
                <a:moveTo>
                  <a:pt x="0" y="0"/>
                </a:moveTo>
                <a:lnTo>
                  <a:pt x="4505661" y="0"/>
                </a:lnTo>
                <a:lnTo>
                  <a:pt x="4505661" y="1869674"/>
                </a:lnTo>
                <a:lnTo>
                  <a:pt x="0" y="1869674"/>
                </a:lnTo>
                <a:lnTo>
                  <a:pt x="0" y="0"/>
                </a:lnTo>
                <a:close/>
              </a:path>
            </a:pathLst>
          </a:custGeom>
          <a:blipFill>
            <a:blip r:embed="rId6"/>
            <a:stretch>
              <a:fillRect l="0" t="-5131" r="0" b="-29686"/>
            </a:stretch>
          </a:blipFill>
        </p:spPr>
      </p:sp>
      <p:sp>
        <p:nvSpPr>
          <p:cNvPr name="TextBox 22" id="22"/>
          <p:cNvSpPr txBox="true"/>
          <p:nvPr/>
        </p:nvSpPr>
        <p:spPr>
          <a:xfrm rot="0">
            <a:off x="2556680" y="73349"/>
            <a:ext cx="13568320" cy="2750122"/>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BUSINESS PROBLEM UNDERSTANDING</a:t>
            </a:r>
          </a:p>
        </p:txBody>
      </p:sp>
      <p:sp>
        <p:nvSpPr>
          <p:cNvPr name="TextBox 23" id="23"/>
          <p:cNvSpPr txBox="true"/>
          <p:nvPr/>
        </p:nvSpPr>
        <p:spPr>
          <a:xfrm rot="0">
            <a:off x="1590278" y="6978097"/>
            <a:ext cx="11205247" cy="2041885"/>
          </a:xfrm>
          <a:prstGeom prst="rect">
            <a:avLst/>
          </a:prstGeom>
        </p:spPr>
        <p:txBody>
          <a:bodyPr anchor="t" rtlCol="false" tIns="0" lIns="0" bIns="0" rIns="0">
            <a:spAutoFit/>
          </a:bodyPr>
          <a:lstStyle/>
          <a:p>
            <a:pPr algn="l" marL="427768" indent="-213884" lvl="1">
              <a:lnSpc>
                <a:spcPts val="2734"/>
              </a:lnSpc>
              <a:buFont typeface="Arial"/>
              <a:buChar char="•"/>
            </a:pPr>
            <a:r>
              <a:rPr lang="en-US" sz="1981" spc="194">
                <a:solidFill>
                  <a:srgbClr val="231F20"/>
                </a:solidFill>
                <a:latin typeface="DM Sans"/>
                <a:ea typeface="DM Sans"/>
                <a:cs typeface="DM Sans"/>
                <a:sym typeface="DM Sans"/>
              </a:rPr>
              <a:t>The aim of this study is to predict how likely individuals are to receive their H1N1 flu vaccine. We believe the prediction outputs (model and analysis) of this study will give public health professionals and policy makers, as an end user, a clear understanding of factors associated with low vaccination rates. This in turn, enables end users to systematically act on those features hindering people to get vaccinated.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6672678"/>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50109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539534"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510099"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647719"/>
            <a:chOff x="0" y="0"/>
            <a:chExt cx="914964" cy="170593"/>
          </a:xfrm>
        </p:grpSpPr>
        <p:sp>
          <p:nvSpPr>
            <p:cNvPr name="Freeform 11" id="1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2" id="12"/>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Objective n° 1</a:t>
              </a:r>
            </a:p>
          </p:txBody>
        </p:sp>
      </p:grpSp>
      <p:sp>
        <p:nvSpPr>
          <p:cNvPr name="TextBox 13" id="13"/>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OBJECTIVES</a:t>
            </a:r>
          </a:p>
        </p:txBody>
      </p:sp>
      <p:sp>
        <p:nvSpPr>
          <p:cNvPr name="TextBox 14" id="14"/>
          <p:cNvSpPr txBox="true"/>
          <p:nvPr/>
        </p:nvSpPr>
        <p:spPr>
          <a:xfrm rot="0">
            <a:off x="1830975" y="4045241"/>
            <a:ext cx="3360904" cy="23924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ea typeface="DM Sans"/>
                <a:cs typeface="DM Sans"/>
                <a:sym typeface="DM Sans"/>
              </a:rPr>
              <a:t>Develop a Predictive Model: Build a binary classification model to accurately predict whether a survey respondent received the chosen vaccine.</a:t>
            </a:r>
          </a:p>
        </p:txBody>
      </p:sp>
      <p:grpSp>
        <p:nvGrpSpPr>
          <p:cNvPr name="Group 15" id="15"/>
          <p:cNvGrpSpPr/>
          <p:nvPr/>
        </p:nvGrpSpPr>
        <p:grpSpPr>
          <a:xfrm rot="0">
            <a:off x="6926657" y="2651437"/>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Objective n° 2</a:t>
              </a:r>
            </a:p>
          </p:txBody>
        </p:sp>
      </p:grpSp>
      <p:sp>
        <p:nvSpPr>
          <p:cNvPr name="TextBox 18" id="18"/>
          <p:cNvSpPr txBox="true"/>
          <p:nvPr/>
        </p:nvSpPr>
        <p:spPr>
          <a:xfrm rot="0">
            <a:off x="5629283" y="3537282"/>
            <a:ext cx="6914436" cy="17066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ea typeface="DM Sans"/>
                <a:cs typeface="DM Sans"/>
                <a:sym typeface="DM Sans"/>
              </a:rPr>
              <a:t>Evaluate Model Performance: Assess the model's performance using appropriate metrics such as accuracy, precision, recall, AUC and F1 score to ensure its reliability in predicting vaccination behavior.</a:t>
            </a:r>
          </a:p>
        </p:txBody>
      </p:sp>
      <p:grpSp>
        <p:nvGrpSpPr>
          <p:cNvPr name="Group 19" id="19"/>
          <p:cNvGrpSpPr/>
          <p:nvPr/>
        </p:nvGrpSpPr>
        <p:grpSpPr>
          <a:xfrm rot="0">
            <a:off x="13284209" y="3206190"/>
            <a:ext cx="3474003" cy="647719"/>
            <a:chOff x="0" y="0"/>
            <a:chExt cx="914964" cy="170593"/>
          </a:xfrm>
        </p:grpSpPr>
        <p:sp>
          <p:nvSpPr>
            <p:cNvPr name="Freeform 20" id="20"/>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21" id="21"/>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Objective n° 3</a:t>
              </a:r>
            </a:p>
          </p:txBody>
        </p:sp>
      </p:grpSp>
      <p:sp>
        <p:nvSpPr>
          <p:cNvPr name="TextBox 22" id="22"/>
          <p:cNvSpPr txBox="true"/>
          <p:nvPr/>
        </p:nvSpPr>
        <p:spPr>
          <a:xfrm rot="0">
            <a:off x="13340758" y="4045241"/>
            <a:ext cx="3360904" cy="47927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ea typeface="DM Sans"/>
                <a:cs typeface="DM Sans"/>
                <a:sym typeface="DM Sans"/>
              </a:rPr>
              <a:t>Provide Actionable Insights: Analyze the model's findings to provide public health authorities with actionable insights that can guide future vaccination campaigns and strategies, particularly in the context of managing public health responses to pandemics.</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04905" y="7962246"/>
            <a:ext cx="4876482" cy="640249"/>
          </a:xfrm>
          <a:custGeom>
            <a:avLst/>
            <a:gdLst/>
            <a:ahLst/>
            <a:cxnLst/>
            <a:rect r="r" b="b" t="t" l="l"/>
            <a:pathLst>
              <a:path h="640249" w="4876482">
                <a:moveTo>
                  <a:pt x="0" y="0"/>
                </a:moveTo>
                <a:lnTo>
                  <a:pt x="4876483" y="0"/>
                </a:lnTo>
                <a:lnTo>
                  <a:pt x="4876483" y="640248"/>
                </a:lnTo>
                <a:lnTo>
                  <a:pt x="0" y="640248"/>
                </a:lnTo>
                <a:lnTo>
                  <a:pt x="0" y="0"/>
                </a:lnTo>
                <a:close/>
              </a:path>
            </a:pathLst>
          </a:custGeom>
          <a:blipFill>
            <a:blip r:embed="rId5"/>
            <a:stretch>
              <a:fillRect l="0" t="-50426" r="0" b="0"/>
            </a:stretch>
          </a:blipFill>
        </p:spPr>
      </p:sp>
      <p:grpSp>
        <p:nvGrpSpPr>
          <p:cNvPr name="Group 5" id="5"/>
          <p:cNvGrpSpPr/>
          <p:nvPr/>
        </p:nvGrpSpPr>
        <p:grpSpPr>
          <a:xfrm rot="0">
            <a:off x="10204905" y="3167432"/>
            <a:ext cx="4858949" cy="4794814"/>
            <a:chOff x="0" y="0"/>
            <a:chExt cx="1279723" cy="1262832"/>
          </a:xfrm>
        </p:grpSpPr>
        <p:sp>
          <p:nvSpPr>
            <p:cNvPr name="Freeform 6" id="6"/>
            <p:cNvSpPr/>
            <p:nvPr/>
          </p:nvSpPr>
          <p:spPr>
            <a:xfrm flipH="false" flipV="false" rot="0">
              <a:off x="0" y="0"/>
              <a:ext cx="1279723" cy="1262832"/>
            </a:xfrm>
            <a:custGeom>
              <a:avLst/>
              <a:gdLst/>
              <a:ahLst/>
              <a:cxnLst/>
              <a:rect r="r" b="b" t="t" l="l"/>
              <a:pathLst>
                <a:path h="1262832" w="1279723">
                  <a:moveTo>
                    <a:pt x="0" y="0"/>
                  </a:moveTo>
                  <a:lnTo>
                    <a:pt x="1279723" y="0"/>
                  </a:lnTo>
                  <a:lnTo>
                    <a:pt x="1279723" y="1262832"/>
                  </a:lnTo>
                  <a:lnTo>
                    <a:pt x="0" y="1262832"/>
                  </a:lnTo>
                  <a:close/>
                </a:path>
              </a:pathLst>
            </a:custGeom>
            <a:solidFill>
              <a:srgbClr val="1A1A1A"/>
            </a:solidFill>
          </p:spPr>
        </p:sp>
        <p:sp>
          <p:nvSpPr>
            <p:cNvPr name="TextBox 7" id="7"/>
            <p:cNvSpPr txBox="true"/>
            <p:nvPr/>
          </p:nvSpPr>
          <p:spPr>
            <a:xfrm>
              <a:off x="0" y="-57150"/>
              <a:ext cx="1279723" cy="1319982"/>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1711748" y="3216254"/>
            <a:ext cx="1845263" cy="1897000"/>
          </a:xfrm>
          <a:custGeom>
            <a:avLst/>
            <a:gdLst/>
            <a:ahLst/>
            <a:cxnLst/>
            <a:rect r="r" b="b" t="t" l="l"/>
            <a:pathLst>
              <a:path h="1897000" w="1845263">
                <a:moveTo>
                  <a:pt x="0" y="0"/>
                </a:moveTo>
                <a:lnTo>
                  <a:pt x="1845263" y="0"/>
                </a:lnTo>
                <a:lnTo>
                  <a:pt x="1845263" y="1897000"/>
                </a:lnTo>
                <a:lnTo>
                  <a:pt x="0" y="189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191002" y="1133475"/>
            <a:ext cx="10443378" cy="2120879"/>
          </a:xfrm>
          <a:prstGeom prst="rect">
            <a:avLst/>
          </a:prstGeom>
        </p:spPr>
        <p:txBody>
          <a:bodyPr anchor="t" rtlCol="false" tIns="0" lIns="0" bIns="0" rIns="0">
            <a:spAutoFit/>
          </a:bodyPr>
          <a:lstStyle/>
          <a:p>
            <a:pPr algn="l" marL="0" indent="0" lvl="0">
              <a:lnSpc>
                <a:spcPts val="8223"/>
              </a:lnSpc>
            </a:pPr>
            <a:r>
              <a:rPr lang="en-US" b="true" sz="7832" spc="767">
                <a:solidFill>
                  <a:srgbClr val="231F20"/>
                </a:solidFill>
                <a:latin typeface="Oswald Bold"/>
                <a:ea typeface="Oswald Bold"/>
                <a:cs typeface="Oswald Bold"/>
                <a:sym typeface="Oswald Bold"/>
              </a:rPr>
              <a:t>DATA UNDERSTANDING</a:t>
            </a:r>
          </a:p>
        </p:txBody>
      </p:sp>
      <p:sp>
        <p:nvSpPr>
          <p:cNvPr name="TextBox 11" id="11"/>
          <p:cNvSpPr txBox="true"/>
          <p:nvPr/>
        </p:nvSpPr>
        <p:spPr>
          <a:xfrm rot="0">
            <a:off x="2008951" y="3756523"/>
            <a:ext cx="8195954" cy="6386539"/>
          </a:xfrm>
          <a:prstGeom prst="rect">
            <a:avLst/>
          </a:prstGeom>
        </p:spPr>
        <p:txBody>
          <a:bodyPr anchor="t" rtlCol="false" tIns="0" lIns="0" bIns="0" rIns="0">
            <a:spAutoFit/>
          </a:bodyPr>
          <a:lstStyle/>
          <a:p>
            <a:pPr algn="l" marL="494517" indent="-247259" lvl="1">
              <a:lnSpc>
                <a:spcPts val="3160"/>
              </a:lnSpc>
              <a:buFont typeface="Arial"/>
              <a:buChar char="•"/>
            </a:pPr>
            <a:r>
              <a:rPr lang="en-US" sz="2290" spc="224">
                <a:solidFill>
                  <a:srgbClr val="231F20"/>
                </a:solidFill>
                <a:latin typeface="DM Sans"/>
                <a:ea typeface="DM Sans"/>
                <a:cs typeface="DM Sans"/>
                <a:sym typeface="DM Sans"/>
              </a:rPr>
              <a:t>DATASET DESCRIPTION</a:t>
            </a:r>
          </a:p>
          <a:p>
            <a:pPr algn="l">
              <a:lnSpc>
                <a:spcPts val="3160"/>
              </a:lnSpc>
            </a:pPr>
            <a:r>
              <a:rPr lang="en-US" b="true" sz="2290" spc="224" u="sng">
                <a:solidFill>
                  <a:srgbClr val="231F20"/>
                </a:solidFill>
                <a:latin typeface="DM Sans Bold"/>
                <a:ea typeface="DM Sans Bold"/>
                <a:cs typeface="DM Sans Bold"/>
                <a:sym typeface="DM Sans Bold"/>
              </a:rPr>
              <a:t>Two target variables:</a:t>
            </a:r>
          </a:p>
          <a:p>
            <a:pPr algn="l" marL="494517" indent="-247259" lvl="1">
              <a:lnSpc>
                <a:spcPts val="3160"/>
              </a:lnSpc>
              <a:buFont typeface="Arial"/>
              <a:buChar char="•"/>
            </a:pPr>
            <a:r>
              <a:rPr lang="en-US" sz="2290" spc="224">
                <a:solidFill>
                  <a:srgbClr val="231F20"/>
                </a:solidFill>
                <a:latin typeface="DM Sans"/>
                <a:ea typeface="DM Sans"/>
                <a:cs typeface="DM Sans"/>
                <a:sym typeface="DM Sans"/>
              </a:rPr>
              <a:t>h1n1_vaccine - Whether respondent received H1N1 flu vaccine. </a:t>
            </a:r>
          </a:p>
          <a:p>
            <a:pPr algn="l" marL="494517" indent="-247259" lvl="1">
              <a:lnSpc>
                <a:spcPts val="3160"/>
              </a:lnSpc>
              <a:buFont typeface="Arial"/>
              <a:buChar char="•"/>
            </a:pPr>
            <a:r>
              <a:rPr lang="en-US" sz="2290" spc="224">
                <a:solidFill>
                  <a:srgbClr val="231F20"/>
                </a:solidFill>
                <a:latin typeface="DM Sans"/>
                <a:ea typeface="DM Sans"/>
                <a:cs typeface="DM Sans"/>
                <a:sym typeface="DM Sans"/>
              </a:rPr>
              <a:t>S</a:t>
            </a:r>
            <a:r>
              <a:rPr lang="en-US" sz="2290" spc="224">
                <a:solidFill>
                  <a:srgbClr val="231F20"/>
                </a:solidFill>
                <a:latin typeface="DM Sans"/>
                <a:ea typeface="DM Sans"/>
                <a:cs typeface="DM Sans"/>
                <a:sym typeface="DM Sans"/>
              </a:rPr>
              <a:t>easonal_vaccine - Whether respondent received seasonal flu vaccine. Both are binary variables: 0 = No; 1 = Yes.</a:t>
            </a:r>
          </a:p>
          <a:p>
            <a:pPr algn="l" marL="494517" indent="-247259" lvl="1">
              <a:lnSpc>
                <a:spcPts val="3160"/>
              </a:lnSpc>
              <a:buFont typeface="Arial"/>
              <a:buChar char="•"/>
            </a:pPr>
            <a:r>
              <a:rPr lang="en-US" sz="2290" spc="224">
                <a:solidFill>
                  <a:srgbClr val="231F20"/>
                </a:solidFill>
                <a:latin typeface="DM Sans"/>
                <a:ea typeface="DM Sans"/>
                <a:cs typeface="DM Sans"/>
                <a:sym typeface="DM Sans"/>
              </a:rPr>
              <a:t>Some respondents didn't get either vaccine, others got only one, and some got both. This is formulated as a multilabel (and not multiclass) problem. </a:t>
            </a:r>
          </a:p>
          <a:p>
            <a:pPr algn="l" marL="494517" indent="-247259" lvl="1">
              <a:lnSpc>
                <a:spcPts val="3160"/>
              </a:lnSpc>
              <a:buFont typeface="Arial"/>
              <a:buChar char="•"/>
            </a:pPr>
            <a:r>
              <a:rPr lang="en-US" sz="2290" spc="224">
                <a:solidFill>
                  <a:srgbClr val="231F20"/>
                </a:solidFill>
                <a:latin typeface="DM Sans"/>
                <a:ea typeface="DM Sans"/>
                <a:cs typeface="DM Sans"/>
                <a:sym typeface="DM Sans"/>
              </a:rPr>
              <a:t>The train and test datasets have 36 columns.The first column respondent_id is a unique and random identifier. </a:t>
            </a:r>
          </a:p>
          <a:p>
            <a:pPr algn="l" marL="494517" indent="-247259" lvl="1">
              <a:lnSpc>
                <a:spcPts val="3160"/>
              </a:lnSpc>
              <a:buFont typeface="Arial"/>
              <a:buChar char="•"/>
            </a:pPr>
            <a:r>
              <a:rPr lang="en-US" sz="2290" spc="224">
                <a:solidFill>
                  <a:srgbClr val="231F20"/>
                </a:solidFill>
                <a:latin typeface="DM Sans"/>
                <a:ea typeface="DM Sans"/>
                <a:cs typeface="DM Sans"/>
                <a:sym typeface="DM Sans"/>
              </a:rPr>
              <a:t>The remaining 35 features are described in a separate file feature_description.txt.</a:t>
            </a:r>
          </a:p>
        </p:txBody>
      </p:sp>
      <p:sp>
        <p:nvSpPr>
          <p:cNvPr name="TextBox 12" id="12"/>
          <p:cNvSpPr txBox="true"/>
          <p:nvPr/>
        </p:nvSpPr>
        <p:spPr>
          <a:xfrm rot="0">
            <a:off x="10882759" y="5190819"/>
            <a:ext cx="3485708" cy="2771426"/>
          </a:xfrm>
          <a:prstGeom prst="rect">
            <a:avLst/>
          </a:prstGeom>
        </p:spPr>
        <p:txBody>
          <a:bodyPr anchor="t" rtlCol="false" tIns="0" lIns="0" bIns="0" rIns="0">
            <a:spAutoFit/>
          </a:bodyPr>
          <a:lstStyle/>
          <a:p>
            <a:pPr algn="ctr">
              <a:lnSpc>
                <a:spcPts val="3816"/>
              </a:lnSpc>
            </a:pPr>
            <a:r>
              <a:rPr lang="en-US" sz="2765" spc="271">
                <a:solidFill>
                  <a:srgbClr val="FDFBFB"/>
                </a:solidFill>
                <a:latin typeface="DM Sans"/>
                <a:ea typeface="DM Sans"/>
                <a:cs typeface="DM Sans"/>
                <a:sym typeface="DM Sans"/>
              </a:rPr>
              <a:t>DATA SOURCE:</a:t>
            </a:r>
          </a:p>
          <a:p>
            <a:pPr algn="ctr">
              <a:lnSpc>
                <a:spcPts val="2769"/>
              </a:lnSpc>
            </a:pPr>
          </a:p>
          <a:p>
            <a:pPr algn="ctr">
              <a:lnSpc>
                <a:spcPts val="2769"/>
              </a:lnSpc>
            </a:pPr>
            <a:r>
              <a:rPr lang="en-US" b="true" sz="2007" spc="196">
                <a:solidFill>
                  <a:srgbClr val="FDFBFB"/>
                </a:solidFill>
                <a:latin typeface="DM Sans Bold"/>
                <a:ea typeface="DM Sans Bold"/>
                <a:cs typeface="DM Sans Bold"/>
                <a:sym typeface="DM Sans Bold"/>
              </a:rPr>
              <a:t>HTTPS://WWW.DRIVENDATA.ORG/COMPETITIONS/66/FLU-SHOT-LEARNING/ </a:t>
            </a:r>
          </a:p>
          <a:p>
            <a:pPr algn="ctr">
              <a:lnSpc>
                <a:spcPts val="4630"/>
              </a:lnSpc>
            </a:pPr>
          </a:p>
        </p:txBody>
      </p:sp>
      <p:sp>
        <p:nvSpPr>
          <p:cNvPr name="TextBox 13" id="13"/>
          <p:cNvSpPr txBox="true"/>
          <p:nvPr/>
        </p:nvSpPr>
        <p:spPr>
          <a:xfrm rot="0">
            <a:off x="10882759" y="1355688"/>
            <a:ext cx="8195954" cy="785839"/>
          </a:xfrm>
          <a:prstGeom prst="rect">
            <a:avLst/>
          </a:prstGeom>
        </p:spPr>
        <p:txBody>
          <a:bodyPr anchor="t" rtlCol="false" tIns="0" lIns="0" bIns="0" rIns="0">
            <a:spAutoFit/>
          </a:bodyPr>
          <a:lstStyle/>
          <a:p>
            <a:pPr algn="l" marL="494517" indent="-247259" lvl="1">
              <a:lnSpc>
                <a:spcPts val="3160"/>
              </a:lnSpc>
              <a:buFont typeface="Arial"/>
              <a:buChar char="•"/>
            </a:pPr>
            <a:r>
              <a:rPr lang="en-US" sz="2290" spc="224">
                <a:solidFill>
                  <a:srgbClr val="231F20"/>
                </a:solidFill>
                <a:latin typeface="DM Sans"/>
                <a:ea typeface="DM Sans"/>
                <a:cs typeface="DM Sans"/>
                <a:sym typeface="DM Sans"/>
              </a:rPr>
              <a:t>Data Size:</a:t>
            </a:r>
          </a:p>
          <a:p>
            <a:pPr algn="l">
              <a:lnSpc>
                <a:spcPts val="3160"/>
              </a:lnSpc>
            </a:pPr>
            <a:r>
              <a:rPr lang="en-US" sz="2290" spc="224">
                <a:solidFill>
                  <a:srgbClr val="231F20"/>
                </a:solidFill>
                <a:latin typeface="DM Sans"/>
                <a:ea typeface="DM Sans"/>
                <a:cs typeface="DM Sans"/>
                <a:sym typeface="DM Sans"/>
              </a:rPr>
              <a:t>The dataset has 26,707 rows and 37 columns.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04905" y="7962246"/>
            <a:ext cx="4876482" cy="640249"/>
          </a:xfrm>
          <a:custGeom>
            <a:avLst/>
            <a:gdLst/>
            <a:ahLst/>
            <a:cxnLst/>
            <a:rect r="r" b="b" t="t" l="l"/>
            <a:pathLst>
              <a:path h="640249" w="4876482">
                <a:moveTo>
                  <a:pt x="0" y="0"/>
                </a:moveTo>
                <a:lnTo>
                  <a:pt x="4876483" y="0"/>
                </a:lnTo>
                <a:lnTo>
                  <a:pt x="4876483" y="640248"/>
                </a:lnTo>
                <a:lnTo>
                  <a:pt x="0" y="640248"/>
                </a:lnTo>
                <a:lnTo>
                  <a:pt x="0" y="0"/>
                </a:lnTo>
                <a:close/>
              </a:path>
            </a:pathLst>
          </a:custGeom>
          <a:blipFill>
            <a:blip r:embed="rId5"/>
            <a:stretch>
              <a:fillRect l="0" t="-50426" r="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711748" y="3216254"/>
            <a:ext cx="1845263" cy="1897000"/>
          </a:xfrm>
          <a:custGeom>
            <a:avLst/>
            <a:gdLst/>
            <a:ahLst/>
            <a:cxnLst/>
            <a:rect r="r" b="b" t="t" l="l"/>
            <a:pathLst>
              <a:path h="1897000" w="1845263">
                <a:moveTo>
                  <a:pt x="0" y="0"/>
                </a:moveTo>
                <a:lnTo>
                  <a:pt x="1845263" y="0"/>
                </a:lnTo>
                <a:lnTo>
                  <a:pt x="1845263" y="1897000"/>
                </a:lnTo>
                <a:lnTo>
                  <a:pt x="0" y="189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50113" y="2245286"/>
            <a:ext cx="7409187" cy="7187912"/>
          </a:xfrm>
          <a:custGeom>
            <a:avLst/>
            <a:gdLst/>
            <a:ahLst/>
            <a:cxnLst/>
            <a:rect r="r" b="b" t="t" l="l"/>
            <a:pathLst>
              <a:path h="7187912" w="7409187">
                <a:moveTo>
                  <a:pt x="0" y="0"/>
                </a:moveTo>
                <a:lnTo>
                  <a:pt x="7409187" y="0"/>
                </a:lnTo>
                <a:lnTo>
                  <a:pt x="7409187" y="7187911"/>
                </a:lnTo>
                <a:lnTo>
                  <a:pt x="0" y="7187911"/>
                </a:lnTo>
                <a:lnTo>
                  <a:pt x="0" y="0"/>
                </a:lnTo>
                <a:close/>
              </a:path>
            </a:pathLst>
          </a:custGeom>
          <a:blipFill>
            <a:blip r:embed="rId8"/>
            <a:stretch>
              <a:fillRect l="-2651" t="0" r="-2651" b="0"/>
            </a:stretch>
          </a:blipFill>
        </p:spPr>
      </p:sp>
      <p:sp>
        <p:nvSpPr>
          <p:cNvPr name="TextBox 8" id="8"/>
          <p:cNvSpPr txBox="true"/>
          <p:nvPr/>
        </p:nvSpPr>
        <p:spPr>
          <a:xfrm rot="0">
            <a:off x="2191002" y="1133475"/>
            <a:ext cx="10443378" cy="1082654"/>
          </a:xfrm>
          <a:prstGeom prst="rect">
            <a:avLst/>
          </a:prstGeom>
        </p:spPr>
        <p:txBody>
          <a:bodyPr anchor="t" rtlCol="false" tIns="0" lIns="0" bIns="0" rIns="0">
            <a:spAutoFit/>
          </a:bodyPr>
          <a:lstStyle/>
          <a:p>
            <a:pPr algn="l" marL="0" indent="0" lvl="0">
              <a:lnSpc>
                <a:spcPts val="8223"/>
              </a:lnSpc>
            </a:pPr>
            <a:r>
              <a:rPr lang="en-US" b="true" sz="7832" spc="767">
                <a:solidFill>
                  <a:srgbClr val="231F20"/>
                </a:solidFill>
                <a:latin typeface="Oswald Bold"/>
                <a:ea typeface="Oswald Bold"/>
                <a:cs typeface="Oswald Bold"/>
                <a:sym typeface="Oswald Bold"/>
              </a:rPr>
              <a:t>TARGET VARIABLES</a:t>
            </a:r>
          </a:p>
        </p:txBody>
      </p:sp>
      <p:sp>
        <p:nvSpPr>
          <p:cNvPr name="TextBox 9" id="9"/>
          <p:cNvSpPr txBox="true"/>
          <p:nvPr/>
        </p:nvSpPr>
        <p:spPr>
          <a:xfrm rot="0">
            <a:off x="2008951" y="3746998"/>
            <a:ext cx="7442148" cy="3419692"/>
          </a:xfrm>
          <a:prstGeom prst="rect">
            <a:avLst/>
          </a:prstGeom>
        </p:spPr>
        <p:txBody>
          <a:bodyPr anchor="t" rtlCol="false" tIns="0" lIns="0" bIns="0" rIns="0">
            <a:spAutoFit/>
          </a:bodyPr>
          <a:lstStyle/>
          <a:p>
            <a:pPr algn="l" marL="537696" indent="-268848" lvl="1">
              <a:lnSpc>
                <a:spcPts val="3436"/>
              </a:lnSpc>
              <a:buFont typeface="Arial"/>
              <a:buChar char="•"/>
            </a:pPr>
            <a:r>
              <a:rPr lang="en-US" sz="2490" spc="244">
                <a:solidFill>
                  <a:srgbClr val="231F20"/>
                </a:solidFill>
                <a:latin typeface="DM Sans"/>
                <a:ea typeface="DM Sans"/>
                <a:cs typeface="DM Sans"/>
                <a:sym typeface="DM Sans"/>
              </a:rPr>
              <a:t>H1N1 </a:t>
            </a:r>
          </a:p>
          <a:p>
            <a:pPr algn="l" marL="537696" indent="-268848" lvl="1">
              <a:lnSpc>
                <a:spcPts val="3436"/>
              </a:lnSpc>
              <a:buFont typeface="Arial"/>
              <a:buChar char="•"/>
            </a:pPr>
            <a:r>
              <a:rPr lang="en-US" sz="2490" spc="244">
                <a:solidFill>
                  <a:srgbClr val="231F20"/>
                </a:solidFill>
                <a:latin typeface="DM Sans"/>
                <a:ea typeface="DM Sans"/>
                <a:cs typeface="DM Sans"/>
                <a:sym typeface="DM Sans"/>
              </a:rPr>
              <a:t> (h1n1_vaccine)</a:t>
            </a:r>
          </a:p>
          <a:p>
            <a:pPr algn="l" marL="537696" indent="-268848" lvl="1">
              <a:lnSpc>
                <a:spcPts val="3436"/>
              </a:lnSpc>
              <a:buFont typeface="Arial"/>
              <a:buChar char="•"/>
            </a:pPr>
            <a:r>
              <a:rPr lang="en-US" sz="2490" spc="244">
                <a:solidFill>
                  <a:srgbClr val="231F20"/>
                </a:solidFill>
                <a:latin typeface="DM Sans"/>
                <a:ea typeface="DM Sans"/>
                <a:cs typeface="DM Sans"/>
                <a:sym typeface="DM Sans"/>
              </a:rPr>
              <a:t>There are almost four times more people who did not receive the H1N1 vaccine than those who did. We will need to rely on different metrics to gauge the fit of the models because of this.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04905" y="7962246"/>
            <a:ext cx="4876482" cy="640249"/>
          </a:xfrm>
          <a:custGeom>
            <a:avLst/>
            <a:gdLst/>
            <a:ahLst/>
            <a:cxnLst/>
            <a:rect r="r" b="b" t="t" l="l"/>
            <a:pathLst>
              <a:path h="640249" w="4876482">
                <a:moveTo>
                  <a:pt x="0" y="0"/>
                </a:moveTo>
                <a:lnTo>
                  <a:pt x="4876483" y="0"/>
                </a:lnTo>
                <a:lnTo>
                  <a:pt x="4876483" y="640248"/>
                </a:lnTo>
                <a:lnTo>
                  <a:pt x="0" y="640248"/>
                </a:lnTo>
                <a:lnTo>
                  <a:pt x="0" y="0"/>
                </a:lnTo>
                <a:close/>
              </a:path>
            </a:pathLst>
          </a:custGeom>
          <a:blipFill>
            <a:blip r:embed="rId5"/>
            <a:stretch>
              <a:fillRect l="0" t="-50426" r="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711748" y="3216254"/>
            <a:ext cx="1845263" cy="1897000"/>
          </a:xfrm>
          <a:custGeom>
            <a:avLst/>
            <a:gdLst/>
            <a:ahLst/>
            <a:cxnLst/>
            <a:rect r="r" b="b" t="t" l="l"/>
            <a:pathLst>
              <a:path h="1897000" w="1845263">
                <a:moveTo>
                  <a:pt x="0" y="0"/>
                </a:moveTo>
                <a:lnTo>
                  <a:pt x="1845263" y="0"/>
                </a:lnTo>
                <a:lnTo>
                  <a:pt x="1845263" y="1897000"/>
                </a:lnTo>
                <a:lnTo>
                  <a:pt x="0" y="189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793147" y="2216129"/>
            <a:ext cx="6397304" cy="5716548"/>
          </a:xfrm>
          <a:custGeom>
            <a:avLst/>
            <a:gdLst/>
            <a:ahLst/>
            <a:cxnLst/>
            <a:rect r="r" b="b" t="t" l="l"/>
            <a:pathLst>
              <a:path h="5716548" w="6397304">
                <a:moveTo>
                  <a:pt x="0" y="0"/>
                </a:moveTo>
                <a:lnTo>
                  <a:pt x="6397305" y="0"/>
                </a:lnTo>
                <a:lnTo>
                  <a:pt x="6397305" y="5716549"/>
                </a:lnTo>
                <a:lnTo>
                  <a:pt x="0" y="5716549"/>
                </a:lnTo>
                <a:lnTo>
                  <a:pt x="0" y="0"/>
                </a:lnTo>
                <a:close/>
              </a:path>
            </a:pathLst>
          </a:custGeom>
          <a:blipFill>
            <a:blip r:embed="rId8"/>
            <a:stretch>
              <a:fillRect l="0" t="0" r="-100000" b="0"/>
            </a:stretch>
          </a:blipFill>
        </p:spPr>
      </p:sp>
      <p:sp>
        <p:nvSpPr>
          <p:cNvPr name="TextBox 8" id="8"/>
          <p:cNvSpPr txBox="true"/>
          <p:nvPr/>
        </p:nvSpPr>
        <p:spPr>
          <a:xfrm rot="0">
            <a:off x="2191002" y="1133475"/>
            <a:ext cx="10443378" cy="1082654"/>
          </a:xfrm>
          <a:prstGeom prst="rect">
            <a:avLst/>
          </a:prstGeom>
        </p:spPr>
        <p:txBody>
          <a:bodyPr anchor="t" rtlCol="false" tIns="0" lIns="0" bIns="0" rIns="0">
            <a:spAutoFit/>
          </a:bodyPr>
          <a:lstStyle/>
          <a:p>
            <a:pPr algn="l" marL="0" indent="0" lvl="0">
              <a:lnSpc>
                <a:spcPts val="8223"/>
              </a:lnSpc>
            </a:pPr>
            <a:r>
              <a:rPr lang="en-US" b="true" sz="7832" spc="767">
                <a:solidFill>
                  <a:srgbClr val="231F20"/>
                </a:solidFill>
                <a:latin typeface="Oswald Bold"/>
                <a:ea typeface="Oswald Bold"/>
                <a:cs typeface="Oswald Bold"/>
                <a:sym typeface="Oswald Bold"/>
              </a:rPr>
              <a:t>TARGET VARIABLES</a:t>
            </a:r>
          </a:p>
        </p:txBody>
      </p:sp>
      <p:sp>
        <p:nvSpPr>
          <p:cNvPr name="TextBox 9" id="9"/>
          <p:cNvSpPr txBox="true"/>
          <p:nvPr/>
        </p:nvSpPr>
        <p:spPr>
          <a:xfrm rot="0">
            <a:off x="2008951" y="3746998"/>
            <a:ext cx="7442148" cy="2991067"/>
          </a:xfrm>
          <a:prstGeom prst="rect">
            <a:avLst/>
          </a:prstGeom>
        </p:spPr>
        <p:txBody>
          <a:bodyPr anchor="t" rtlCol="false" tIns="0" lIns="0" bIns="0" rIns="0">
            <a:spAutoFit/>
          </a:bodyPr>
          <a:lstStyle/>
          <a:p>
            <a:pPr algn="l" marL="537696" indent="-268848" lvl="1">
              <a:lnSpc>
                <a:spcPts val="3436"/>
              </a:lnSpc>
              <a:buFont typeface="Arial"/>
              <a:buChar char="•"/>
            </a:pPr>
            <a:r>
              <a:rPr lang="en-US" sz="2490" spc="244">
                <a:solidFill>
                  <a:srgbClr val="231F20"/>
                </a:solidFill>
                <a:latin typeface="DM Sans"/>
                <a:ea typeface="DM Sans"/>
                <a:cs typeface="DM Sans"/>
                <a:sym typeface="DM Sans"/>
              </a:rPr>
              <a:t>Seasonal Flu (seasonal_vaccine)</a:t>
            </a:r>
          </a:p>
          <a:p>
            <a:pPr algn="l" marL="537696" indent="-268848" lvl="1">
              <a:lnSpc>
                <a:spcPts val="3436"/>
              </a:lnSpc>
              <a:buFont typeface="Arial"/>
              <a:buChar char="•"/>
            </a:pPr>
            <a:r>
              <a:rPr lang="en-US" sz="2490" spc="244">
                <a:solidFill>
                  <a:srgbClr val="231F20"/>
                </a:solidFill>
                <a:latin typeface="DM Sans"/>
                <a:ea typeface="DM Sans"/>
                <a:cs typeface="DM Sans"/>
                <a:sym typeface="DM Sans"/>
              </a:rPr>
              <a:t>The number of people who received the flu shot is nearly as high as the number of people who did not. This number is much more balanced than the difference in the H1N1 vaccine recipients.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DAGPm0SDtdY</dc:identifier>
  <dcterms:modified xsi:type="dcterms:W3CDTF">2011-08-01T06:04:30Z</dcterms:modified>
  <cp:revision>1</cp:revision>
  <dc:title>Non Text Magic Studio Magic Design for Presentations L&amp;P</dc:title>
</cp:coreProperties>
</file>